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bg-BG"/>
              <a:t>Редакт. стил загл. образец</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a:xfrm>
            <a:off x="2692397" y="5037663"/>
            <a:ext cx="5214635" cy="279400"/>
          </a:xfrm>
        </p:spPr>
        <p:txBody>
          <a:bodyPr/>
          <a:lstStyle/>
          <a:p>
            <a:endParaRPr lang="bg-BG"/>
          </a:p>
        </p:txBody>
      </p:sp>
      <p:sp>
        <p:nvSpPr>
          <p:cNvPr id="6" name="Slide Number Placeholder 5"/>
          <p:cNvSpPr>
            <a:spLocks noGrp="1"/>
          </p:cNvSpPr>
          <p:nvPr>
            <p:ph type="sldNum" sz="quarter" idx="12"/>
          </p:nvPr>
        </p:nvSpPr>
        <p:spPr>
          <a:xfrm>
            <a:off x="8956900" y="5037663"/>
            <a:ext cx="551167" cy="279400"/>
          </a:xfrm>
        </p:spPr>
        <p:txBody>
          <a:bodyPr/>
          <a:lstStyle/>
          <a:p>
            <a:fld id="{3506F7DB-DA31-4A1D-815F-F2709211DF61}" type="slidenum">
              <a:rPr lang="bg-BG" smtClean="0"/>
              <a:t>‹#›</a:t>
            </a:fld>
            <a:endParaRPr lang="bg-BG"/>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148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52D0B6C5-71ED-434C-BFCB-19584B41C151}" type="datetimeFigureOut">
              <a:rPr lang="bg-BG" smtClean="0"/>
              <a:t>8.6.2021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06F7DB-DA31-4A1D-815F-F2709211DF61}" type="slidenum">
              <a:rPr lang="bg-BG" smtClean="0"/>
              <a:t>‹#›</a:t>
            </a:fld>
            <a:endParaRPr lang="bg-BG"/>
          </a:p>
        </p:txBody>
      </p:sp>
    </p:spTree>
    <p:extLst>
      <p:ext uri="{BB962C8B-B14F-4D97-AF65-F5344CB8AC3E}">
        <p14:creationId xmlns:p14="http://schemas.microsoft.com/office/powerpoint/2010/main" val="979159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76331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0363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spTree>
    <p:extLst>
      <p:ext uri="{BB962C8B-B14F-4D97-AF65-F5344CB8AC3E}">
        <p14:creationId xmlns:p14="http://schemas.microsoft.com/office/powerpoint/2010/main" val="16728318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bg-BG"/>
              <a:t>Редакт. стил загл. образец</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8620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bg-BG"/>
              <a:t>Редакт. стил загл. образец</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541266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60332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3859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spTree>
    <p:extLst>
      <p:ext uri="{BB962C8B-B14F-4D97-AF65-F5344CB8AC3E}">
        <p14:creationId xmlns:p14="http://schemas.microsoft.com/office/powerpoint/2010/main" val="1265868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52D0B6C5-71ED-434C-BFCB-19584B41C151}" type="datetimeFigureOut">
              <a:rPr lang="bg-BG" smtClean="0"/>
              <a:t>8.6.2021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3506F7DB-DA31-4A1D-815F-F2709211DF61}" type="slidenum">
              <a:rPr lang="bg-BG" smtClean="0"/>
              <a:t>‹#›</a:t>
            </a:fld>
            <a:endParaRPr lang="bg-BG"/>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5103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52D0B6C5-71ED-434C-BFCB-19584B41C151}" type="datetimeFigureOut">
              <a:rPr lang="bg-BG" smtClean="0"/>
              <a:t>8.6.2021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06F7DB-DA31-4A1D-815F-F2709211DF61}" type="slidenum">
              <a:rPr lang="bg-BG" smtClean="0"/>
              <a:t>‹#›</a:t>
            </a:fld>
            <a:endParaRPr lang="bg-BG"/>
          </a:p>
        </p:txBody>
      </p:sp>
    </p:spTree>
    <p:extLst>
      <p:ext uri="{BB962C8B-B14F-4D97-AF65-F5344CB8AC3E}">
        <p14:creationId xmlns:p14="http://schemas.microsoft.com/office/powerpoint/2010/main" val="298871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52D0B6C5-71ED-434C-BFCB-19584B41C151}" type="datetimeFigureOut">
              <a:rPr lang="bg-BG" smtClean="0"/>
              <a:t>8.6.2021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3506F7DB-DA31-4A1D-815F-F2709211DF61}" type="slidenum">
              <a:rPr lang="bg-BG" smtClean="0"/>
              <a:t>‹#›</a:t>
            </a:fld>
            <a:endParaRPr lang="bg-BG"/>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5604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52D0B6C5-71ED-434C-BFCB-19584B41C151}" type="datetimeFigureOut">
              <a:rPr lang="bg-BG" smtClean="0"/>
              <a:t>8.6.2021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3506F7DB-DA31-4A1D-815F-F2709211DF61}" type="slidenum">
              <a:rPr lang="bg-BG" smtClean="0"/>
              <a:t>‹#›</a:t>
            </a:fld>
            <a:endParaRPr lang="bg-BG"/>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954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0B6C5-71ED-434C-BFCB-19584B41C151}" type="datetimeFigureOut">
              <a:rPr lang="bg-BG" smtClean="0"/>
              <a:t>8.6.2021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3506F7DB-DA31-4A1D-815F-F2709211DF61}" type="slidenum">
              <a:rPr lang="bg-BG" smtClean="0"/>
              <a:t>‹#›</a:t>
            </a:fld>
            <a:endParaRPr lang="bg-BG"/>
          </a:p>
        </p:txBody>
      </p:sp>
    </p:spTree>
    <p:extLst>
      <p:ext uri="{BB962C8B-B14F-4D97-AF65-F5344CB8AC3E}">
        <p14:creationId xmlns:p14="http://schemas.microsoft.com/office/powerpoint/2010/main" val="535174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bg-BG"/>
              <a:t>Редакт. стил загл. образец</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52D0B6C5-71ED-434C-BFCB-19584B41C151}" type="datetimeFigureOut">
              <a:rPr lang="bg-BG" smtClean="0"/>
              <a:t>8.6.2021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06F7DB-DA31-4A1D-815F-F2709211DF61}" type="slidenum">
              <a:rPr lang="bg-BG" smtClean="0"/>
              <a:t>‹#›</a:t>
            </a:fld>
            <a:endParaRPr lang="bg-BG"/>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5408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bg-BG"/>
              <a:t>Редакт. стил загл. образец</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52D0B6C5-71ED-434C-BFCB-19584B41C151}" type="datetimeFigureOut">
              <a:rPr lang="bg-BG" smtClean="0"/>
              <a:t>8.6.2021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3506F7DB-DA31-4A1D-815F-F2709211DF61}" type="slidenum">
              <a:rPr lang="bg-BG" smtClean="0"/>
              <a:t>‹#›</a:t>
            </a:fld>
            <a:endParaRPr lang="bg-BG"/>
          </a:p>
        </p:txBody>
      </p:sp>
    </p:spTree>
    <p:extLst>
      <p:ext uri="{BB962C8B-B14F-4D97-AF65-F5344CB8AC3E}">
        <p14:creationId xmlns:p14="http://schemas.microsoft.com/office/powerpoint/2010/main" val="175430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2D0B6C5-71ED-434C-BFCB-19584B41C151}" type="datetimeFigureOut">
              <a:rPr lang="bg-BG" smtClean="0"/>
              <a:t>8.6.2021 г.</a:t>
            </a:fld>
            <a:endParaRPr lang="bg-BG"/>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bg-BG"/>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06F7DB-DA31-4A1D-815F-F2709211DF61}" type="slidenum">
              <a:rPr lang="bg-BG" smtClean="0"/>
              <a:t>‹#›</a:t>
            </a:fld>
            <a:endParaRPr lang="bg-BG"/>
          </a:p>
        </p:txBody>
      </p:sp>
    </p:spTree>
    <p:extLst>
      <p:ext uri="{BB962C8B-B14F-4D97-AF65-F5344CB8AC3E}">
        <p14:creationId xmlns:p14="http://schemas.microsoft.com/office/powerpoint/2010/main" val="2374426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45929588-39FA-4708-B264-D0B59D8494F0}"/>
              </a:ext>
            </a:extLst>
          </p:cNvPr>
          <p:cNvSpPr>
            <a:spLocks noGrp="1"/>
          </p:cNvSpPr>
          <p:nvPr>
            <p:ph type="ctrTitle"/>
          </p:nvPr>
        </p:nvSpPr>
        <p:spPr/>
        <p:txBody>
          <a:bodyPr/>
          <a:lstStyle/>
          <a:p>
            <a:r>
              <a:rPr lang="bg-BG" dirty="0"/>
              <a:t>Христо Ботев</a:t>
            </a:r>
          </a:p>
        </p:txBody>
      </p:sp>
      <p:sp>
        <p:nvSpPr>
          <p:cNvPr id="3" name="Подзаглавие 2">
            <a:extLst>
              <a:ext uri="{FF2B5EF4-FFF2-40B4-BE49-F238E27FC236}">
                <a16:creationId xmlns:a16="http://schemas.microsoft.com/office/drawing/2014/main" id="{07AD23CA-2814-4926-BEE8-91C7BB463E23}"/>
              </a:ext>
            </a:extLst>
          </p:cNvPr>
          <p:cNvSpPr>
            <a:spLocks noGrp="1"/>
          </p:cNvSpPr>
          <p:nvPr>
            <p:ph type="subTitle" idx="1"/>
          </p:nvPr>
        </p:nvSpPr>
        <p:spPr/>
        <p:txBody>
          <a:bodyPr>
            <a:normAutofit/>
          </a:bodyPr>
          <a:lstStyle/>
          <a:p>
            <a:r>
              <a:rPr lang="bg-BG" sz="2800" dirty="0"/>
              <a:t>Автор: Златина Леонова-5в.</a:t>
            </a:r>
          </a:p>
        </p:txBody>
      </p:sp>
    </p:spTree>
    <p:extLst>
      <p:ext uri="{BB962C8B-B14F-4D97-AF65-F5344CB8AC3E}">
        <p14:creationId xmlns:p14="http://schemas.microsoft.com/office/powerpoint/2010/main" val="535406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7FE3843-4483-4BDE-AED2-041084A96006}"/>
              </a:ext>
            </a:extLst>
          </p:cNvPr>
          <p:cNvSpPr>
            <a:spLocks noGrp="1"/>
          </p:cNvSpPr>
          <p:nvPr>
            <p:ph type="title"/>
          </p:nvPr>
        </p:nvSpPr>
        <p:spPr/>
        <p:txBody>
          <a:bodyPr/>
          <a:lstStyle/>
          <a:p>
            <a:r>
              <a:rPr lang="bg-BG" dirty="0"/>
              <a:t>Съдържание: </a:t>
            </a:r>
          </a:p>
        </p:txBody>
      </p:sp>
      <p:sp>
        <p:nvSpPr>
          <p:cNvPr id="3" name="Контейнер за съдържание 2">
            <a:extLst>
              <a:ext uri="{FF2B5EF4-FFF2-40B4-BE49-F238E27FC236}">
                <a16:creationId xmlns:a16="http://schemas.microsoft.com/office/drawing/2014/main" id="{062D0654-EFBF-441C-B720-221263646055}"/>
              </a:ext>
            </a:extLst>
          </p:cNvPr>
          <p:cNvSpPr>
            <a:spLocks noGrp="1"/>
          </p:cNvSpPr>
          <p:nvPr>
            <p:ph idx="1"/>
          </p:nvPr>
        </p:nvSpPr>
        <p:spPr>
          <a:xfrm>
            <a:off x="1295401" y="2556932"/>
            <a:ext cx="3303103" cy="3318936"/>
          </a:xfrm>
        </p:spPr>
        <p:txBody>
          <a:bodyPr/>
          <a:lstStyle/>
          <a:p>
            <a:r>
              <a:rPr lang="bg-BG" dirty="0"/>
              <a:t>Детство</a:t>
            </a:r>
          </a:p>
          <a:p>
            <a:r>
              <a:rPr lang="bg-BG" dirty="0"/>
              <a:t>В Одеса</a:t>
            </a:r>
          </a:p>
          <a:p>
            <a:r>
              <a:rPr lang="bg-BG" dirty="0"/>
              <a:t>Емигрант в Румъния</a:t>
            </a:r>
          </a:p>
          <a:p>
            <a:r>
              <a:rPr lang="bg-BG" dirty="0"/>
              <a:t>Журналист и издател</a:t>
            </a:r>
          </a:p>
          <a:p>
            <a:r>
              <a:rPr lang="bg-BG" dirty="0"/>
              <a:t>Снимки</a:t>
            </a:r>
          </a:p>
          <a:p>
            <a:r>
              <a:rPr lang="bg-BG" dirty="0"/>
              <a:t>Снимки</a:t>
            </a:r>
          </a:p>
        </p:txBody>
      </p:sp>
      <p:pic>
        <p:nvPicPr>
          <p:cNvPr id="4" name="Картина 3">
            <a:extLst>
              <a:ext uri="{FF2B5EF4-FFF2-40B4-BE49-F238E27FC236}">
                <a16:creationId xmlns:a16="http://schemas.microsoft.com/office/drawing/2014/main" id="{59382FB7-561B-4520-9341-DED379DDD2F1}"/>
              </a:ext>
            </a:extLst>
          </p:cNvPr>
          <p:cNvPicPr>
            <a:picLocks noChangeAspect="1"/>
          </p:cNvPicPr>
          <p:nvPr/>
        </p:nvPicPr>
        <p:blipFill>
          <a:blip r:embed="rId2"/>
          <a:stretch>
            <a:fillRect/>
          </a:stretch>
        </p:blipFill>
        <p:spPr>
          <a:xfrm>
            <a:off x="6917635" y="2450915"/>
            <a:ext cx="3591339" cy="3724805"/>
          </a:xfrm>
          <a:prstGeom prst="rect">
            <a:avLst/>
          </a:prstGeom>
        </p:spPr>
      </p:pic>
    </p:spTree>
    <p:extLst>
      <p:ext uri="{BB962C8B-B14F-4D97-AF65-F5344CB8AC3E}">
        <p14:creationId xmlns:p14="http://schemas.microsoft.com/office/powerpoint/2010/main" val="1544001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0E5DE4F-611B-45B0-9A7A-082C0C13FBA2}"/>
              </a:ext>
            </a:extLst>
          </p:cNvPr>
          <p:cNvSpPr>
            <a:spLocks noGrp="1"/>
          </p:cNvSpPr>
          <p:nvPr>
            <p:ph type="title"/>
          </p:nvPr>
        </p:nvSpPr>
        <p:spPr/>
        <p:txBody>
          <a:bodyPr/>
          <a:lstStyle/>
          <a:p>
            <a:r>
              <a:rPr lang="bg-BG" dirty="0"/>
              <a:t>Детство</a:t>
            </a:r>
          </a:p>
        </p:txBody>
      </p:sp>
      <p:sp>
        <p:nvSpPr>
          <p:cNvPr id="3" name="Контейнер за съдържание 2">
            <a:extLst>
              <a:ext uri="{FF2B5EF4-FFF2-40B4-BE49-F238E27FC236}">
                <a16:creationId xmlns:a16="http://schemas.microsoft.com/office/drawing/2014/main" id="{2A1787AB-9427-465A-B327-EE9398EDC7B9}"/>
              </a:ext>
            </a:extLst>
          </p:cNvPr>
          <p:cNvSpPr>
            <a:spLocks noGrp="1"/>
          </p:cNvSpPr>
          <p:nvPr>
            <p:ph idx="1"/>
          </p:nvPr>
        </p:nvSpPr>
        <p:spPr>
          <a:xfrm>
            <a:off x="1295401" y="2556932"/>
            <a:ext cx="5688495" cy="3318936"/>
          </a:xfrm>
        </p:spPr>
        <p:txBody>
          <a:bodyPr>
            <a:normAutofit/>
          </a:bodyPr>
          <a:lstStyle/>
          <a:p>
            <a:r>
              <a:rPr lang="ru-RU" sz="2000" dirty="0"/>
              <a:t>Христо Ботев е роден на 6 януари 1848 година (25 декември 1847 ) в Калофер, в семейството на даскал Ботьо Петков (1815 – 1869) и Иванка Ботева (1823 – 1911</a:t>
            </a:r>
            <a:r>
              <a:rPr lang="en-US" sz="2000" dirty="0"/>
              <a:t>)</a:t>
            </a:r>
            <a:r>
              <a:rPr lang="ru-RU" sz="2000" dirty="0"/>
              <a:t>През 1854 година Ботьо Петков не успява да се споразумее с калоферската община за заплащането си и се премества в Карлово. Там семейството живее в къщата на майка му в Табашката махала, а Христо Ботев тръгва на училище, като негов учител е баща му.</a:t>
            </a:r>
          </a:p>
        </p:txBody>
      </p:sp>
      <p:pic>
        <p:nvPicPr>
          <p:cNvPr id="4" name="Картина 3">
            <a:extLst>
              <a:ext uri="{FF2B5EF4-FFF2-40B4-BE49-F238E27FC236}">
                <a16:creationId xmlns:a16="http://schemas.microsoft.com/office/drawing/2014/main" id="{52E9FBD9-9D63-4304-A06D-9B015497E488}"/>
              </a:ext>
            </a:extLst>
          </p:cNvPr>
          <p:cNvPicPr>
            <a:picLocks noChangeAspect="1"/>
          </p:cNvPicPr>
          <p:nvPr/>
        </p:nvPicPr>
        <p:blipFill>
          <a:blip r:embed="rId2"/>
          <a:stretch>
            <a:fillRect/>
          </a:stretch>
        </p:blipFill>
        <p:spPr>
          <a:xfrm>
            <a:off x="7715042" y="2703445"/>
            <a:ext cx="2833688" cy="2544416"/>
          </a:xfrm>
          <a:prstGeom prst="rect">
            <a:avLst/>
          </a:prstGeom>
        </p:spPr>
      </p:pic>
    </p:spTree>
    <p:extLst>
      <p:ext uri="{BB962C8B-B14F-4D97-AF65-F5344CB8AC3E}">
        <p14:creationId xmlns:p14="http://schemas.microsoft.com/office/powerpoint/2010/main" val="1641966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09646EDC-09EE-461E-BD0E-8E12B97DC42A}"/>
              </a:ext>
            </a:extLst>
          </p:cNvPr>
          <p:cNvSpPr>
            <a:spLocks noGrp="1"/>
          </p:cNvSpPr>
          <p:nvPr>
            <p:ph type="title"/>
          </p:nvPr>
        </p:nvSpPr>
        <p:spPr/>
        <p:txBody>
          <a:bodyPr/>
          <a:lstStyle/>
          <a:p>
            <a:r>
              <a:rPr lang="bg-BG" dirty="0"/>
              <a:t>В Одеса</a:t>
            </a:r>
          </a:p>
        </p:txBody>
      </p:sp>
      <p:sp>
        <p:nvSpPr>
          <p:cNvPr id="3" name="Контейнер за съдържание 2">
            <a:extLst>
              <a:ext uri="{FF2B5EF4-FFF2-40B4-BE49-F238E27FC236}">
                <a16:creationId xmlns:a16="http://schemas.microsoft.com/office/drawing/2014/main" id="{7BA2A627-E4BF-4DF6-B5D9-13E8487A1C67}"/>
              </a:ext>
            </a:extLst>
          </p:cNvPr>
          <p:cNvSpPr>
            <a:spLocks noGrp="1"/>
          </p:cNvSpPr>
          <p:nvPr>
            <p:ph idx="1"/>
          </p:nvPr>
        </p:nvSpPr>
        <p:spPr>
          <a:xfrm>
            <a:off x="1258957" y="2556932"/>
            <a:ext cx="4943060" cy="3318936"/>
          </a:xfrm>
        </p:spPr>
        <p:txBody>
          <a:bodyPr>
            <a:normAutofit lnSpcReduction="10000"/>
          </a:bodyPr>
          <a:lstStyle/>
          <a:p>
            <a:r>
              <a:rPr lang="ru-RU" sz="2000" dirty="0"/>
              <a:t>Още от 1857 година Ботьо Петков се опитва да изпрати сина си да учи в Русия с помощта на Найден Геров, негов познат от Одеса, който е станал известен просветен деец и руски вицеконсул в Пловдив. Това се осъществява едва през есента на 1863 година, когато Христо Ботев получава стипендия от руското правителство и заминава през Пловдив и Цариград за Одеса, където пристига на 14 ноември</a:t>
            </a:r>
            <a:r>
              <a:rPr lang="ru-RU" dirty="0"/>
              <a:t>.</a:t>
            </a:r>
            <a:endParaRPr lang="bg-BG" dirty="0"/>
          </a:p>
        </p:txBody>
      </p:sp>
      <p:pic>
        <p:nvPicPr>
          <p:cNvPr id="4" name="Картина 3">
            <a:extLst>
              <a:ext uri="{FF2B5EF4-FFF2-40B4-BE49-F238E27FC236}">
                <a16:creationId xmlns:a16="http://schemas.microsoft.com/office/drawing/2014/main" id="{E7D0720F-084C-41E3-A246-3CBFB487E996}"/>
              </a:ext>
            </a:extLst>
          </p:cNvPr>
          <p:cNvPicPr>
            <a:picLocks noChangeAspect="1"/>
          </p:cNvPicPr>
          <p:nvPr/>
        </p:nvPicPr>
        <p:blipFill>
          <a:blip r:embed="rId2"/>
          <a:stretch>
            <a:fillRect/>
          </a:stretch>
        </p:blipFill>
        <p:spPr>
          <a:xfrm>
            <a:off x="7009572" y="2706687"/>
            <a:ext cx="3605420" cy="3019425"/>
          </a:xfrm>
          <a:prstGeom prst="rect">
            <a:avLst/>
          </a:prstGeom>
        </p:spPr>
      </p:pic>
    </p:spTree>
    <p:extLst>
      <p:ext uri="{BB962C8B-B14F-4D97-AF65-F5344CB8AC3E}">
        <p14:creationId xmlns:p14="http://schemas.microsoft.com/office/powerpoint/2010/main" val="326217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1EE78F7D-E13B-48DF-BF98-0692494C0962}"/>
              </a:ext>
            </a:extLst>
          </p:cNvPr>
          <p:cNvSpPr>
            <a:spLocks noGrp="1"/>
          </p:cNvSpPr>
          <p:nvPr>
            <p:ph type="title"/>
          </p:nvPr>
        </p:nvSpPr>
        <p:spPr/>
        <p:txBody>
          <a:bodyPr/>
          <a:lstStyle/>
          <a:p>
            <a:r>
              <a:rPr lang="bg-BG" dirty="0"/>
              <a:t>Емигрант в Румъния</a:t>
            </a:r>
          </a:p>
        </p:txBody>
      </p:sp>
      <p:sp>
        <p:nvSpPr>
          <p:cNvPr id="3" name="Контейнер за съдържание 2">
            <a:extLst>
              <a:ext uri="{FF2B5EF4-FFF2-40B4-BE49-F238E27FC236}">
                <a16:creationId xmlns:a16="http://schemas.microsoft.com/office/drawing/2014/main" id="{6768A3C1-EF94-4B5B-9CFB-2DCF72B1B216}"/>
              </a:ext>
            </a:extLst>
          </p:cNvPr>
          <p:cNvSpPr>
            <a:spLocks noGrp="1"/>
          </p:cNvSpPr>
          <p:nvPr>
            <p:ph idx="1"/>
          </p:nvPr>
        </p:nvSpPr>
        <p:spPr>
          <a:xfrm>
            <a:off x="1295401" y="2556932"/>
            <a:ext cx="6364356" cy="3318936"/>
          </a:xfrm>
        </p:spPr>
        <p:txBody>
          <a:bodyPr>
            <a:normAutofit lnSpcReduction="10000"/>
          </a:bodyPr>
          <a:lstStyle/>
          <a:p>
            <a:r>
              <a:rPr lang="ru-RU" sz="1800" dirty="0"/>
              <a:t>В края на септември 1867 година Христо Ботев пристига в румънския град Гюргево, където скоро се свързва с българските хъшове – сред тях е Хаджи Димитър и доста участници в организираните през същата година чети на Панайот Хитов и Филип Тотю. Когато става известно, че е починал видният деец на революционното движение Георги Раковски, цялата група заминава за Букурещ, където участва в неговото погребение на 12 октомври. Останал без средства, Ботев се обръща към Георги Атанасович от букурещката българска организация Добродетелна дружина, който му осигурява финансова помощ, за да продължи пътуването си към Одеса</a:t>
            </a:r>
            <a:endParaRPr lang="bg-BG" sz="1800" dirty="0"/>
          </a:p>
        </p:txBody>
      </p:sp>
      <p:pic>
        <p:nvPicPr>
          <p:cNvPr id="4" name="Картина 3">
            <a:extLst>
              <a:ext uri="{FF2B5EF4-FFF2-40B4-BE49-F238E27FC236}">
                <a16:creationId xmlns:a16="http://schemas.microsoft.com/office/drawing/2014/main" id="{57A5FD41-A93B-41B3-A8D0-ED6C8C8AF8A0}"/>
              </a:ext>
            </a:extLst>
          </p:cNvPr>
          <p:cNvPicPr>
            <a:picLocks noChangeAspect="1"/>
          </p:cNvPicPr>
          <p:nvPr/>
        </p:nvPicPr>
        <p:blipFill>
          <a:blip r:embed="rId2"/>
          <a:stretch>
            <a:fillRect/>
          </a:stretch>
        </p:blipFill>
        <p:spPr>
          <a:xfrm>
            <a:off x="7527235" y="2716696"/>
            <a:ext cx="3710608" cy="3159171"/>
          </a:xfrm>
          <a:prstGeom prst="rect">
            <a:avLst/>
          </a:prstGeom>
        </p:spPr>
      </p:pic>
    </p:spTree>
    <p:extLst>
      <p:ext uri="{BB962C8B-B14F-4D97-AF65-F5344CB8AC3E}">
        <p14:creationId xmlns:p14="http://schemas.microsoft.com/office/powerpoint/2010/main" val="2519562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B13A8BEB-39B5-4066-ACF5-B63ED86C86E1}"/>
              </a:ext>
            </a:extLst>
          </p:cNvPr>
          <p:cNvSpPr>
            <a:spLocks noGrp="1"/>
          </p:cNvSpPr>
          <p:nvPr>
            <p:ph type="title"/>
          </p:nvPr>
        </p:nvSpPr>
        <p:spPr/>
        <p:txBody>
          <a:bodyPr/>
          <a:lstStyle/>
          <a:p>
            <a:r>
              <a:rPr lang="bg-BG" dirty="0"/>
              <a:t>Журналист и издател</a:t>
            </a:r>
          </a:p>
        </p:txBody>
      </p:sp>
      <p:sp>
        <p:nvSpPr>
          <p:cNvPr id="3" name="Контейнер за съдържание 2">
            <a:extLst>
              <a:ext uri="{FF2B5EF4-FFF2-40B4-BE49-F238E27FC236}">
                <a16:creationId xmlns:a16="http://schemas.microsoft.com/office/drawing/2014/main" id="{4C625B1F-BE4F-4850-87C0-F9DF286945CD}"/>
              </a:ext>
            </a:extLst>
          </p:cNvPr>
          <p:cNvSpPr>
            <a:spLocks noGrp="1"/>
          </p:cNvSpPr>
          <p:nvPr>
            <p:ph idx="1"/>
          </p:nvPr>
        </p:nvSpPr>
        <p:spPr>
          <a:xfrm>
            <a:off x="1295401" y="2556932"/>
            <a:ext cx="6602895" cy="3318936"/>
          </a:xfrm>
        </p:spPr>
        <p:txBody>
          <a:bodyPr>
            <a:normAutofit lnSpcReduction="10000"/>
          </a:bodyPr>
          <a:lstStyle/>
          <a:p>
            <a:r>
              <a:rPr lang="ru-RU" sz="1800" dirty="0"/>
              <a:t>Христо Ботев се премества в Браила. Тук, със съдействието на Димитър Паничков, той започва да издава вестник „Дума на българските емигранти“, който трябва да замени закритите малко преди това български емигрантски вестници „Свобода“ и „Дунавска зора“. Вестникът излиза в само пет броя, като основната част от съдържанието им е писана от самия Ботев. В тях излизат някои от основните му публицистични работи: „Наместо програма“, „Примери от турското правосъдие“, „Народът – вчера, днес и утре“, „Смешен плач“, „Петрошан“, „Решен ли е черковният въпрос?“. В „Дума“ за пръв път са публикувани и няколко негови стихотворения – „До моето първо либе“, посветеното на Мария Горанова „Пристанала“ и посветеното на нейния брат Б. Горанов „Борба“.</a:t>
            </a:r>
            <a:endParaRPr lang="bg-BG" sz="1800" dirty="0"/>
          </a:p>
        </p:txBody>
      </p:sp>
      <p:pic>
        <p:nvPicPr>
          <p:cNvPr id="4" name="Картина 3">
            <a:extLst>
              <a:ext uri="{FF2B5EF4-FFF2-40B4-BE49-F238E27FC236}">
                <a16:creationId xmlns:a16="http://schemas.microsoft.com/office/drawing/2014/main" id="{D67D36C9-5C4B-49DA-B0A9-01FE5C58FB93}"/>
              </a:ext>
            </a:extLst>
          </p:cNvPr>
          <p:cNvPicPr>
            <a:picLocks noChangeAspect="1"/>
          </p:cNvPicPr>
          <p:nvPr/>
        </p:nvPicPr>
        <p:blipFill>
          <a:blip r:embed="rId2"/>
          <a:stretch>
            <a:fillRect/>
          </a:stretch>
        </p:blipFill>
        <p:spPr>
          <a:xfrm>
            <a:off x="7898296" y="2556933"/>
            <a:ext cx="3352801" cy="3318936"/>
          </a:xfrm>
          <a:prstGeom prst="rect">
            <a:avLst/>
          </a:prstGeom>
        </p:spPr>
      </p:pic>
    </p:spTree>
    <p:extLst>
      <p:ext uri="{BB962C8B-B14F-4D97-AF65-F5344CB8AC3E}">
        <p14:creationId xmlns:p14="http://schemas.microsoft.com/office/powerpoint/2010/main" val="7348680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FCBC8ED5-0928-4FD1-B22F-A00C0650353B}"/>
              </a:ext>
            </a:extLst>
          </p:cNvPr>
          <p:cNvSpPr>
            <a:spLocks noGrp="1"/>
          </p:cNvSpPr>
          <p:nvPr>
            <p:ph type="title"/>
          </p:nvPr>
        </p:nvSpPr>
        <p:spPr>
          <a:xfrm>
            <a:off x="1202636" y="672162"/>
            <a:ext cx="9601196" cy="555120"/>
          </a:xfrm>
        </p:spPr>
        <p:txBody>
          <a:bodyPr>
            <a:normAutofit fontScale="90000"/>
          </a:bodyPr>
          <a:lstStyle/>
          <a:p>
            <a:r>
              <a:rPr lang="bg-BG" dirty="0"/>
              <a:t>+Снимки</a:t>
            </a:r>
          </a:p>
        </p:txBody>
      </p:sp>
      <p:pic>
        <p:nvPicPr>
          <p:cNvPr id="9" name="Картина 8">
            <a:extLst>
              <a:ext uri="{FF2B5EF4-FFF2-40B4-BE49-F238E27FC236}">
                <a16:creationId xmlns:a16="http://schemas.microsoft.com/office/drawing/2014/main" id="{3D8A86BF-2E6A-43DA-AEA5-0298D49EE84A}"/>
              </a:ext>
            </a:extLst>
          </p:cNvPr>
          <p:cNvPicPr>
            <a:picLocks noChangeAspect="1"/>
          </p:cNvPicPr>
          <p:nvPr/>
        </p:nvPicPr>
        <p:blipFill>
          <a:blip r:embed="rId2"/>
          <a:stretch>
            <a:fillRect/>
          </a:stretch>
        </p:blipFill>
        <p:spPr>
          <a:xfrm>
            <a:off x="6096000" y="2700130"/>
            <a:ext cx="5300870" cy="3157331"/>
          </a:xfrm>
          <a:prstGeom prst="rect">
            <a:avLst/>
          </a:prstGeom>
        </p:spPr>
      </p:pic>
      <p:pic>
        <p:nvPicPr>
          <p:cNvPr id="10" name="Картина 9">
            <a:extLst>
              <a:ext uri="{FF2B5EF4-FFF2-40B4-BE49-F238E27FC236}">
                <a16:creationId xmlns:a16="http://schemas.microsoft.com/office/drawing/2014/main" id="{D64B119F-8FB1-4F27-BB82-11D75E7DAA93}"/>
              </a:ext>
            </a:extLst>
          </p:cNvPr>
          <p:cNvPicPr>
            <a:picLocks noChangeAspect="1"/>
          </p:cNvPicPr>
          <p:nvPr/>
        </p:nvPicPr>
        <p:blipFill>
          <a:blip r:embed="rId3"/>
          <a:stretch>
            <a:fillRect/>
          </a:stretch>
        </p:blipFill>
        <p:spPr>
          <a:xfrm>
            <a:off x="1202636" y="2700130"/>
            <a:ext cx="4588564" cy="3157331"/>
          </a:xfrm>
          <a:prstGeom prst="rect">
            <a:avLst/>
          </a:prstGeom>
        </p:spPr>
      </p:pic>
    </p:spTree>
    <p:extLst>
      <p:ext uri="{BB962C8B-B14F-4D97-AF65-F5344CB8AC3E}">
        <p14:creationId xmlns:p14="http://schemas.microsoft.com/office/powerpoint/2010/main" val="3016629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84DE8006-F99A-4F18-BE02-54C409BC4027}"/>
              </a:ext>
            </a:extLst>
          </p:cNvPr>
          <p:cNvSpPr>
            <a:spLocks noGrp="1"/>
          </p:cNvSpPr>
          <p:nvPr>
            <p:ph type="title"/>
          </p:nvPr>
        </p:nvSpPr>
        <p:spPr>
          <a:xfrm>
            <a:off x="1295402" y="982132"/>
            <a:ext cx="9601196" cy="634633"/>
          </a:xfrm>
        </p:spPr>
        <p:txBody>
          <a:bodyPr>
            <a:normAutofit fontScale="90000"/>
          </a:bodyPr>
          <a:lstStyle/>
          <a:p>
            <a:r>
              <a:rPr lang="bg-BG" dirty="0"/>
              <a:t>+Снимки</a:t>
            </a:r>
          </a:p>
        </p:txBody>
      </p:sp>
      <p:pic>
        <p:nvPicPr>
          <p:cNvPr id="7" name="Картина 6">
            <a:extLst>
              <a:ext uri="{FF2B5EF4-FFF2-40B4-BE49-F238E27FC236}">
                <a16:creationId xmlns:a16="http://schemas.microsoft.com/office/drawing/2014/main" id="{9172B79A-B012-4A8D-B346-81AED4FDE5F1}"/>
              </a:ext>
            </a:extLst>
          </p:cNvPr>
          <p:cNvPicPr>
            <a:picLocks noChangeAspect="1"/>
          </p:cNvPicPr>
          <p:nvPr/>
        </p:nvPicPr>
        <p:blipFill>
          <a:blip r:embed="rId2"/>
          <a:stretch>
            <a:fillRect/>
          </a:stretch>
        </p:blipFill>
        <p:spPr>
          <a:xfrm>
            <a:off x="1295402" y="2491408"/>
            <a:ext cx="4628320" cy="3079659"/>
          </a:xfrm>
          <a:prstGeom prst="rect">
            <a:avLst/>
          </a:prstGeom>
        </p:spPr>
      </p:pic>
      <p:pic>
        <p:nvPicPr>
          <p:cNvPr id="9" name="Картина 8">
            <a:extLst>
              <a:ext uri="{FF2B5EF4-FFF2-40B4-BE49-F238E27FC236}">
                <a16:creationId xmlns:a16="http://schemas.microsoft.com/office/drawing/2014/main" id="{4880AF60-642C-469C-B93B-004DDD4CBC94}"/>
              </a:ext>
            </a:extLst>
          </p:cNvPr>
          <p:cNvPicPr>
            <a:picLocks noChangeAspect="1"/>
          </p:cNvPicPr>
          <p:nvPr/>
        </p:nvPicPr>
        <p:blipFill>
          <a:blip r:embed="rId3"/>
          <a:stretch>
            <a:fillRect/>
          </a:stretch>
        </p:blipFill>
        <p:spPr>
          <a:xfrm>
            <a:off x="6268279" y="2491408"/>
            <a:ext cx="4850296" cy="3079660"/>
          </a:xfrm>
          <a:prstGeom prst="rect">
            <a:avLst/>
          </a:prstGeom>
        </p:spPr>
      </p:pic>
    </p:spTree>
    <p:extLst>
      <p:ext uri="{BB962C8B-B14F-4D97-AF65-F5344CB8AC3E}">
        <p14:creationId xmlns:p14="http://schemas.microsoft.com/office/powerpoint/2010/main" val="15800593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рганични">
  <a:themeElements>
    <a:clrScheme name="Органични">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Органични">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рганични">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46</TotalTime>
  <Words>437</Words>
  <Application>Microsoft Office PowerPoint</Application>
  <PresentationFormat>Широк екран</PresentationFormat>
  <Paragraphs>19</Paragraphs>
  <Slides>8</Slides>
  <Notes>0</Notes>
  <HiddenSlides>0</HiddenSlides>
  <MMClips>0</MMClips>
  <ScaleCrop>false</ScaleCrop>
  <HeadingPairs>
    <vt:vector size="6" baseType="variant">
      <vt:variant>
        <vt:lpstr>Използвани шрифтове</vt:lpstr>
      </vt:variant>
      <vt:variant>
        <vt:i4>2</vt:i4>
      </vt:variant>
      <vt:variant>
        <vt:lpstr>Тема</vt:lpstr>
      </vt:variant>
      <vt:variant>
        <vt:i4>1</vt:i4>
      </vt:variant>
      <vt:variant>
        <vt:lpstr>Заглавия на слайдовете</vt:lpstr>
      </vt:variant>
      <vt:variant>
        <vt:i4>8</vt:i4>
      </vt:variant>
    </vt:vector>
  </HeadingPairs>
  <TitlesOfParts>
    <vt:vector size="11" baseType="lpstr">
      <vt:lpstr>Arial</vt:lpstr>
      <vt:lpstr>Garamond</vt:lpstr>
      <vt:lpstr>Органични</vt:lpstr>
      <vt:lpstr>Христо Ботев</vt:lpstr>
      <vt:lpstr>Съдържание: </vt:lpstr>
      <vt:lpstr>Детство</vt:lpstr>
      <vt:lpstr>В Одеса</vt:lpstr>
      <vt:lpstr>Емигрант в Румъния</vt:lpstr>
      <vt:lpstr>Журналист и издател</vt:lpstr>
      <vt:lpstr>+Снимки</vt:lpstr>
      <vt:lpstr>+Снимки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Христо Ботев</dc:title>
  <dc:creator>Dell</dc:creator>
  <cp:lastModifiedBy>Dell</cp:lastModifiedBy>
  <cp:revision>6</cp:revision>
  <dcterms:created xsi:type="dcterms:W3CDTF">2021-06-08T15:36:51Z</dcterms:created>
  <dcterms:modified xsi:type="dcterms:W3CDTF">2021-06-08T16:23:15Z</dcterms:modified>
</cp:coreProperties>
</file>