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1" r:id="rId5"/>
    <p:sldId id="264" r:id="rId6"/>
    <p:sldId id="258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ОРГИ ГЕОРГИЕВ" initials="ГГ" lastIdx="1" clrIdx="0">
    <p:extLst>
      <p:ext uri="{19B8F6BF-5375-455C-9EA6-DF929625EA0E}">
        <p15:presenceInfo xmlns:p15="http://schemas.microsoft.com/office/powerpoint/2012/main" userId="ГЕОРГИ ГЕОРГИ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7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6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81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832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068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1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093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550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54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419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794E74-CDFE-4B96-B8E9-8C5EAE477031}" type="datetimeFigureOut">
              <a:rPr lang="bg-BG" smtClean="0"/>
              <a:t>23.1.2021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EE4C0C-9022-4A0D-A6F4-1354890D45E0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2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текст, лице, позиращ, по-стар&#10;&#10;Описанието е генерирано автоматично">
            <a:extLst>
              <a:ext uri="{FF2B5EF4-FFF2-40B4-BE49-F238E27FC236}">
                <a16:creationId xmlns:a16="http://schemas.microsoft.com/office/drawing/2014/main" id="{479CA18D-1F60-47C0-8110-D58136850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C11B25-F344-4DE5-BB00-D50717C41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75" y="2639214"/>
            <a:ext cx="10058400" cy="1025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haroni" panose="02010803020104030203" pitchFamily="2" charset="-79"/>
              </a:rPr>
              <a:t>ФОЛКЛОРЕН МОДЕЛ НА СВЕТА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CACA4ED-9366-4D23-8940-58CE85122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3823" y="3701853"/>
            <a:ext cx="4232150" cy="9470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Георги Георгиев от 5а клас</a:t>
            </a:r>
          </a:p>
        </p:txBody>
      </p:sp>
    </p:spTree>
    <p:extLst>
      <p:ext uri="{BB962C8B-B14F-4D97-AF65-F5344CB8AC3E}">
        <p14:creationId xmlns:p14="http://schemas.microsoft.com/office/powerpoint/2010/main" val="36659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40CAB25-9791-4EB9-9833-65E8607A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55" y="106018"/>
            <a:ext cx="10058400" cy="10217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bg-BG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 думата фолклор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798E7C3-221F-47A5-92AF-BD0703F1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436" y="1709530"/>
            <a:ext cx="4585251" cy="4532244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втората половина на XX век в България започва да се използва английската дума фолклор (от folk – народ, lore – мъдрост). Този неологизъм е измислен през 1846 г. от Уилям Томс; с него се заменя предходното понятие на английски popular antiquities, което е прието във фолклористиката в България да се превежда като „популярни старини“, макар да съответства на българския термин „народни обичаи“.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AF28229-D72A-4AF5-A177-681C824C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" y="1111874"/>
            <a:ext cx="4052661" cy="313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артина 8" descr="Картина, която съдържа трева, открито, спорт, танцьор&#10;&#10;Описанието е генерирано автоматично">
            <a:extLst>
              <a:ext uri="{FF2B5EF4-FFF2-40B4-BE49-F238E27FC236}">
                <a16:creationId xmlns:a16="http://schemas.microsoft.com/office/drawing/2014/main" id="{A4C2A5E7-7C80-47F1-A753-D24AD1415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99" y="4134449"/>
            <a:ext cx="4152931" cy="254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4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53D5AD-F299-4320-9EF1-63D14DD7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1091822"/>
            <a:ext cx="5227690" cy="532944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митични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той типично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обвързва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по-скоро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традиции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всекидневния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Фолклорът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бивал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смесван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митологията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 е образна история,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засяга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доминиращите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убеждения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е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доминиращи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убеждения – т.е. тук 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религия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вярвания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религия е наречена „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от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християните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термина,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фигуративни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163E0435-D51D-4EC5-B4D5-6B58AA787FDF}"/>
              </a:ext>
            </a:extLst>
          </p:cNvPr>
          <p:cNvSpPr txBox="1"/>
          <p:nvPr/>
        </p:nvSpPr>
        <p:spPr>
          <a:xfrm>
            <a:off x="454647" y="129659"/>
            <a:ext cx="603456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g-BG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на фолклора</a:t>
            </a:r>
          </a:p>
        </p:txBody>
      </p:sp>
      <p:pic>
        <p:nvPicPr>
          <p:cNvPr id="6" name="Картина 5" descr="Картина, която съдържа текст, книга&#10;&#10;Описанието е генерирано автоматично">
            <a:extLst>
              <a:ext uri="{FF2B5EF4-FFF2-40B4-BE49-F238E27FC236}">
                <a16:creationId xmlns:a16="http://schemas.microsoft.com/office/drawing/2014/main" id="{32C17820-3E78-43E5-AF39-BB895204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71" y="129659"/>
            <a:ext cx="5915043" cy="604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812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CD1565-CF19-47BD-B41C-3F93611B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221" y="0"/>
            <a:ext cx="5127171" cy="145075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Българска фолклорна носия </a:t>
            </a:r>
          </a:p>
        </p:txBody>
      </p:sp>
      <p:pic>
        <p:nvPicPr>
          <p:cNvPr id="5" name="Картина 4" descr="Картина, която съдържа текст, танцьор, група, хора&#10;&#10;Описанието е генерирано автоматично">
            <a:extLst>
              <a:ext uri="{FF2B5EF4-FFF2-40B4-BE49-F238E27FC236}">
                <a16:creationId xmlns:a16="http://schemas.microsoft.com/office/drawing/2014/main" id="{75470BC1-0403-41AB-AFA3-07C0394C4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3" y="1772519"/>
            <a:ext cx="5451627" cy="396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B297B89-4D01-4CA4-A187-31CE076CE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736" y="1455087"/>
            <a:ext cx="5796528" cy="3675222"/>
          </a:xfrm>
        </p:spPr>
        <p:txBody>
          <a:bodyPr>
            <a:noAutofit/>
          </a:bodyPr>
          <a:lstStyle/>
          <a:p>
            <a:pPr marL="164592" indent="0">
              <a:buNone/>
            </a:pPr>
            <a:r>
              <a:rPr lang="ru-RU" sz="2100" dirty="0"/>
              <a:t>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своя характер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всекидневното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облекло,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празничен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Българските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класифицират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носени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мъж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жена, 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географското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местоположение.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Добруджанска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Северняшка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Родопска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Странджанска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Тракийска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Шопска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50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02673C-6F86-4910-B80B-FAF58598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1551"/>
            <a:ext cx="10058400" cy="8928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g-BG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Българска фолклорна музика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9512EFF-9FE1-4840-A76C-78EEB814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44" y="1637411"/>
            <a:ext cx="5046428" cy="534001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кавал,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гъдулка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тамбура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тъпан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почти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съсредоточени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определена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фолклорна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произвеждани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кожа,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метал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бръмбазъка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чановете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глина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окарината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 descr="Картина, която съдържа музика, мандолина&#10;&#10;Описанието е генерирано автоматично">
            <a:extLst>
              <a:ext uri="{FF2B5EF4-FFF2-40B4-BE49-F238E27FC236}">
                <a16:creationId xmlns:a16="http://schemas.microsoft.com/office/drawing/2014/main" id="{3ADA2CA2-250E-4723-9CC8-C0B43A07A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44" y="952547"/>
            <a:ext cx="1514471" cy="2533298"/>
          </a:xfrm>
          <a:prstGeom prst="rect">
            <a:avLst/>
          </a:prstGeom>
        </p:spPr>
      </p:pic>
      <p:pic>
        <p:nvPicPr>
          <p:cNvPr id="7" name="Картина 6" descr="Картина, която съдържа музика, тъмен&#10;&#10;Описанието е генерирано автоматично">
            <a:extLst>
              <a:ext uri="{FF2B5EF4-FFF2-40B4-BE49-F238E27FC236}">
                <a16:creationId xmlns:a16="http://schemas.microsoft.com/office/drawing/2014/main" id="{2CC151D0-13AF-4C3C-9453-7F46D2314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34" y="3885677"/>
            <a:ext cx="3132182" cy="2349136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79F80CD-2A6A-4F78-B71E-666C77AC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9" y="1607210"/>
            <a:ext cx="2183166" cy="2841250"/>
          </a:xfrm>
          <a:prstGeom prst="rect">
            <a:avLst/>
          </a:prstGeom>
        </p:spPr>
      </p:pic>
      <p:pic>
        <p:nvPicPr>
          <p:cNvPr id="11" name="Картина 10" descr="Картина, която съдържа под&#10;&#10;Описанието е генерирано автоматично">
            <a:extLst>
              <a:ext uri="{FF2B5EF4-FFF2-40B4-BE49-F238E27FC236}">
                <a16:creationId xmlns:a16="http://schemas.microsoft.com/office/drawing/2014/main" id="{54EEAFEE-9AB5-42F8-99A8-31A1B92C0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17" y="1482390"/>
            <a:ext cx="2784754" cy="2094135"/>
          </a:xfrm>
          <a:prstGeom prst="rect">
            <a:avLst/>
          </a:prstGeom>
        </p:spPr>
      </p:pic>
      <p:pic>
        <p:nvPicPr>
          <p:cNvPr id="13" name="Картина 12" descr="Картина, която съдържа чаша, маса, седящ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99651850-14D6-4032-85AC-47C8FD887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97" y="4448460"/>
            <a:ext cx="1913950" cy="17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0116F82-BEFF-4987-8BD4-79E15CCE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07" y="1888351"/>
            <a:ext cx="4807489" cy="415360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 творчество 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общото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наименование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постиженията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предаващи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традиционно от поколение на поколение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дълго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да се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автор.</a:t>
            </a:r>
            <a:b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Всъщност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налице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съавторство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устното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предаване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това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авторство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приписва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цяло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„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народа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“. 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4E0797C-DBDE-4BA2-A003-CE6E0B647B6C}"/>
              </a:ext>
            </a:extLst>
          </p:cNvPr>
          <p:cNvSpPr txBox="1"/>
          <p:nvPr/>
        </p:nvSpPr>
        <p:spPr>
          <a:xfrm>
            <a:off x="1992644" y="134025"/>
            <a:ext cx="7093527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g-BG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Българско народно творчество </a:t>
            </a:r>
          </a:p>
        </p:txBody>
      </p:sp>
      <p:pic>
        <p:nvPicPr>
          <p:cNvPr id="6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F9B4243B-C840-4225-8C09-A361773B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" y="1152939"/>
            <a:ext cx="2296708" cy="3248526"/>
          </a:xfrm>
          <a:prstGeom prst="rect">
            <a:avLst/>
          </a:prstGeom>
        </p:spPr>
      </p:pic>
      <p:pic>
        <p:nvPicPr>
          <p:cNvPr id="8" name="Картина 7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C6ED6F61-22BE-4B8E-B05B-5A839CA37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05" y="2638309"/>
            <a:ext cx="2445824" cy="3748633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C6485558-EE4C-4F31-A371-04250DD76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41" y="2233339"/>
            <a:ext cx="2113801" cy="30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355C03-7494-48DD-A0E1-5E5F3065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251791"/>
            <a:ext cx="10058400" cy="8892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g-BG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 народни танци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C991BAE-6533-46B3-B2C5-CAB80024E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5" y="1892117"/>
            <a:ext cx="6388873" cy="4714092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славят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танцьори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„Филип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Добруджа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и много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най-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забележителните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света,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Пъстри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завладяваща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кръшни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и песни,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вулкан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аплодисменти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зрителя. Неслучайно,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оцеляват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разказвайки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характера на един народ! Характер, толкова различен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обединен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духа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стремежа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B58CCA1-5075-465E-8E5F-BC3BB768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8" y="3953741"/>
            <a:ext cx="5293895" cy="2534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Картина 8" descr="Картина, която съдържа танцьор, спорт, лице,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985D95A9-B173-4AFB-ABC5-1D998007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80" y="1370167"/>
            <a:ext cx="3753853" cy="235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3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DE9D02-A5CF-4DF5-BC3C-B36C0536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lang="en-US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</a:t>
            </a:r>
            <a:r>
              <a:rPr lang="bg-BG" sz="8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Контейнер за съдържание 4" descr="Картина, която съдържа текст, графична колекция&#10;&#10;Описанието е генерирано автоматично">
            <a:extLst>
              <a:ext uri="{FF2B5EF4-FFF2-40B4-BE49-F238E27FC236}">
                <a16:creationId xmlns:a16="http://schemas.microsoft.com/office/drawing/2014/main" id="{0DC21C27-D45D-47AA-99E4-0E00B89CD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r="6905" b="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7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535</Words>
  <Application>Microsoft Office PowerPoint</Application>
  <PresentationFormat>Широк екран</PresentationFormat>
  <Paragraphs>22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Ретроспекция</vt:lpstr>
      <vt:lpstr>ФОЛКЛОРЕН МОДЕЛ НА СВЕТА</vt:lpstr>
      <vt:lpstr>Определение на думата фолклор</vt:lpstr>
      <vt:lpstr>Докато фолклорът може да притежава религиозни или митични елементи, той типично се обвързва по-скоро със светските традиции на всекидневния живот. Фолклорът често е бивал смесван с митологията, и обратното, защото се е приемало, че каквато и да е образна история, която не засяга доминиращите убеждения на времето, не е от същия статус като тези доминиращи убеждения – т.е. тук се изключват понятията религия и религиозни вярвания. По този начин римската религия е наречена „мит“ от християните. Така и мит и фолклор стават два термина, които обхващат всички фигуративни разкази.</vt:lpstr>
      <vt:lpstr>Българска фолклорна носия </vt:lpstr>
      <vt:lpstr>Българска фолклорна музика</vt:lpstr>
      <vt:lpstr>Българско народно творчество е общото наименование за произведенията на изкуството и постиженията на културата, предаващи се традиционно от поколение на поколение българи от достатъчно дълго време, за да се забрави името на техния автор. Всъщност е налице съавторство при устното им предаване, като това общо авторство се приписва като цяло „на народа“. </vt:lpstr>
      <vt:lpstr>Български народни танци</vt:lpstr>
      <vt:lpstr>Благодаря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ФОЛКЛОРЕН МОДЕЛ НА СВЕТА</dc:title>
  <dc:creator>ГЕОРГИ ГЕОРГИЕВ</dc:creator>
  <cp:lastModifiedBy>ГЕОРГИ ГЕОРГИЕВ</cp:lastModifiedBy>
  <cp:revision>3</cp:revision>
  <dcterms:created xsi:type="dcterms:W3CDTF">2021-01-24T16:20:57Z</dcterms:created>
  <dcterms:modified xsi:type="dcterms:W3CDTF">2021-01-24T16:26:45Z</dcterms:modified>
</cp:coreProperties>
</file>