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F6F7E-BBCD-AB7F-32E3-BE5209AA52A6}" v="104" dt="2021-06-08T18:50:20.371"/>
    <p1510:client id="{7E630844-096D-B82A-A86D-DD3075EB4A19}" v="101" dt="2021-06-08T18:20:45.616"/>
    <p1510:client id="{A417094D-1D66-4C46-A035-D86CD1119BAA}" v="262" dt="2021-06-07T17:13:45.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hristmasstockimages.com/free/xmas-lights/slides/christmas_coloured_lights.ht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4C1A4C1-67D3-4F4C-B947-D536A1571D2C}"/>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538" b="15192"/>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Презентация за празниците</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От Любомир Велков</a:t>
            </a:r>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2" presetClass="entr" presetSubtype="4"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FB1269-E661-4F28-A344-EC5E563B934C}"/>
              </a:ext>
            </a:extLst>
          </p:cNvPr>
          <p:cNvSpPr>
            <a:spLocks noGrp="1"/>
          </p:cNvSpPr>
          <p:nvPr>
            <p:ph type="title"/>
          </p:nvPr>
        </p:nvSpPr>
        <p:spPr>
          <a:xfrm>
            <a:off x="804672" y="962246"/>
            <a:ext cx="6437700" cy="2611967"/>
          </a:xfrm>
        </p:spPr>
        <p:txBody>
          <a:bodyPr vert="horz" lIns="91440" tIns="45720" rIns="91440" bIns="45720" rtlCol="0" anchor="b">
            <a:normAutofit/>
          </a:bodyPr>
          <a:lstStyle/>
          <a:p>
            <a:r>
              <a:rPr lang="en-US" sz="5400" kern="1200">
                <a:solidFill>
                  <a:schemeClr val="tx1"/>
                </a:solidFill>
                <a:latin typeface="+mj-lt"/>
                <a:ea typeface="+mj-ea"/>
                <a:cs typeface="+mj-cs"/>
              </a:rPr>
              <a:t>Благодаря за вниманието!</a:t>
            </a:r>
          </a:p>
        </p:txBody>
      </p:sp>
      <p:sp>
        <p:nvSpPr>
          <p:cNvPr id="3" name="Content Placeholder 2">
            <a:extLst>
              <a:ext uri="{FF2B5EF4-FFF2-40B4-BE49-F238E27FC236}">
                <a16:creationId xmlns:a16="http://schemas.microsoft.com/office/drawing/2014/main" id="{3DA91449-C25F-472E-9149-A030E6138815}"/>
              </a:ext>
            </a:extLst>
          </p:cNvPr>
          <p:cNvSpPr>
            <a:spLocks noGrp="1"/>
          </p:cNvSpPr>
          <p:nvPr>
            <p:ph idx="1"/>
          </p:nvPr>
        </p:nvSpPr>
        <p:spPr>
          <a:xfrm>
            <a:off x="804672" y="3719618"/>
            <a:ext cx="4167376" cy="1155525"/>
          </a:xfrm>
        </p:spPr>
        <p:txBody>
          <a:bodyPr vert="horz" lIns="91440" tIns="45720" rIns="91440" bIns="45720" rtlCol="0" anchor="t">
            <a:normAutofit/>
          </a:bodyPr>
          <a:lstStyle/>
          <a:p>
            <a:pPr marL="0" indent="0">
              <a:buNone/>
            </a:pPr>
            <a:r>
              <a:rPr lang="en-US" sz="2000" kern="1200">
                <a:solidFill>
                  <a:schemeClr val="tx1"/>
                </a:solidFill>
                <a:latin typeface="+mn-lt"/>
                <a:ea typeface="+mn-ea"/>
                <a:cs typeface="+mn-cs"/>
              </a:rPr>
              <a:t>Информация:https://bg.wikipedia.org/wiki/</a:t>
            </a:r>
          </a:p>
        </p:txBody>
      </p:sp>
    </p:spTree>
    <p:extLst>
      <p:ext uri="{BB962C8B-B14F-4D97-AF65-F5344CB8AC3E}">
        <p14:creationId xmlns:p14="http://schemas.microsoft.com/office/powerpoint/2010/main" val="10071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iterate type="wd">
                                    <p:tmPct val="0"/>
                                  </p:iterate>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indoor, several&#10;&#10;Description automatically generated">
            <a:extLst>
              <a:ext uri="{FF2B5EF4-FFF2-40B4-BE49-F238E27FC236}">
                <a16:creationId xmlns:a16="http://schemas.microsoft.com/office/drawing/2014/main" id="{2873F98B-9FD6-4630-907C-77B5362BB62B}"/>
              </a:ext>
            </a:extLst>
          </p:cNvPr>
          <p:cNvPicPr>
            <a:picLocks noGrp="1" noChangeAspect="1"/>
          </p:cNvPicPr>
          <p:nvPr>
            <p:ph sz="half" idx="2"/>
          </p:nvPr>
        </p:nvPicPr>
        <p:blipFill rotWithShape="1">
          <a:blip r:embed="rId2"/>
          <a:srcRect l="15213" r="5904" b="2"/>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D90A27-1DFB-4DEF-A0A9-48926667787E}"/>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Великден</a:t>
            </a:r>
          </a:p>
        </p:txBody>
      </p:sp>
      <p:sp>
        <p:nvSpPr>
          <p:cNvPr id="3" name="Content Placeholder 2">
            <a:extLst>
              <a:ext uri="{FF2B5EF4-FFF2-40B4-BE49-F238E27FC236}">
                <a16:creationId xmlns:a16="http://schemas.microsoft.com/office/drawing/2014/main" id="{0CC5B756-CFA8-4D47-B520-FE7617F0C164}"/>
              </a:ext>
            </a:extLst>
          </p:cNvPr>
          <p:cNvSpPr>
            <a:spLocks noGrp="1"/>
          </p:cNvSpPr>
          <p:nvPr>
            <p:ph sz="half" idx="1"/>
          </p:nvPr>
        </p:nvSpPr>
        <p:spPr>
          <a:xfrm>
            <a:off x="608027" y="1961150"/>
            <a:ext cx="4138144" cy="4215812"/>
          </a:xfrm>
        </p:spPr>
        <p:txBody>
          <a:bodyPr vert="horz" lIns="91440" tIns="45720" rIns="91440" bIns="45720" rtlCol="0" anchor="t">
            <a:normAutofit/>
          </a:bodyPr>
          <a:lstStyle/>
          <a:p>
            <a:endParaRPr lang="en-US" sz="1400"/>
          </a:p>
          <a:p>
            <a:r>
              <a:rPr lang="en-US" sz="1400" b="1" dirty="0" err="1"/>
              <a:t>Великден</a:t>
            </a:r>
            <a:r>
              <a:rPr lang="en-US" sz="1400" dirty="0"/>
              <a:t> (</a:t>
            </a:r>
            <a:r>
              <a:rPr lang="en-US" sz="1400" b="1" dirty="0" err="1"/>
              <a:t>Възкресение</a:t>
            </a:r>
            <a:r>
              <a:rPr lang="en-US" sz="1400" b="1" dirty="0"/>
              <a:t> </a:t>
            </a:r>
            <a:r>
              <a:rPr lang="en-US" sz="1400" b="1" dirty="0" err="1"/>
              <a:t>Христово</a:t>
            </a:r>
            <a:r>
              <a:rPr lang="en-US" sz="1400" dirty="0"/>
              <a:t>) е </a:t>
            </a:r>
            <a:r>
              <a:rPr lang="en-US" sz="1400" dirty="0" err="1"/>
              <a:t>денят</a:t>
            </a:r>
            <a:r>
              <a:rPr lang="en-US" sz="1400" dirty="0"/>
              <a:t>, в </a:t>
            </a:r>
            <a:r>
              <a:rPr lang="en-US" sz="1400" dirty="0" err="1"/>
              <a:t>който</a:t>
            </a:r>
            <a:r>
              <a:rPr lang="en-US" sz="1400" dirty="0"/>
              <a:t> </a:t>
            </a:r>
            <a:r>
              <a:rPr lang="en-US" sz="1400" dirty="0" err="1"/>
              <a:t>християните</a:t>
            </a:r>
            <a:r>
              <a:rPr lang="en-US" sz="1400" dirty="0"/>
              <a:t> </a:t>
            </a:r>
            <a:r>
              <a:rPr lang="en-US" sz="1400" dirty="0" err="1"/>
              <a:t>честват</a:t>
            </a:r>
            <a:r>
              <a:rPr lang="en-US" sz="1400" dirty="0"/>
              <a:t> </a:t>
            </a:r>
            <a:r>
              <a:rPr lang="en-US" sz="1400" dirty="0" err="1"/>
              <a:t>Възкресението</a:t>
            </a:r>
            <a:r>
              <a:rPr lang="en-US" sz="1400" dirty="0"/>
              <a:t> </a:t>
            </a:r>
            <a:r>
              <a:rPr lang="en-US" sz="1400" dirty="0" err="1"/>
              <a:t>на</a:t>
            </a:r>
            <a:r>
              <a:rPr lang="en-US" sz="1400" dirty="0"/>
              <a:t> </a:t>
            </a:r>
            <a:r>
              <a:rPr lang="en-US" sz="1400" dirty="0" err="1"/>
              <a:t>Сина</a:t>
            </a:r>
            <a:r>
              <a:rPr lang="en-US" sz="1400" dirty="0"/>
              <a:t> </a:t>
            </a:r>
            <a:r>
              <a:rPr lang="en-US" sz="1400" dirty="0" err="1"/>
              <a:t>Божи</a:t>
            </a:r>
            <a:r>
              <a:rPr lang="en-US" sz="1400" dirty="0"/>
              <a:t> </a:t>
            </a:r>
            <a:r>
              <a:rPr lang="en-US" sz="1400" dirty="0" err="1"/>
              <a:t>Исус</a:t>
            </a:r>
            <a:r>
              <a:rPr lang="en-US" sz="1400" dirty="0"/>
              <a:t> </a:t>
            </a:r>
            <a:r>
              <a:rPr lang="en-US" sz="1400" dirty="0" err="1"/>
              <a:t>Христос</a:t>
            </a:r>
            <a:r>
              <a:rPr lang="en-US" sz="1400" dirty="0"/>
              <a:t>.</a:t>
            </a:r>
            <a:endParaRPr lang="en-US" sz="1400" dirty="0">
              <a:cs typeface="Calibri"/>
            </a:endParaRPr>
          </a:p>
          <a:p>
            <a:r>
              <a:rPr lang="en-US" sz="1400" dirty="0"/>
              <a:t>В </a:t>
            </a:r>
            <a:r>
              <a:rPr lang="en-US" sz="1400" dirty="0" err="1"/>
              <a:t>християнската</a:t>
            </a:r>
            <a:r>
              <a:rPr lang="en-US" sz="1400" dirty="0"/>
              <a:t> </a:t>
            </a:r>
            <a:r>
              <a:rPr lang="en-US" sz="1400" dirty="0" err="1"/>
              <a:t>религия</a:t>
            </a:r>
            <a:r>
              <a:rPr lang="en-US" sz="1400" dirty="0"/>
              <a:t> </a:t>
            </a:r>
            <a:r>
              <a:rPr lang="en-US" sz="1400" dirty="0" err="1"/>
              <a:t>на</a:t>
            </a:r>
            <a:r>
              <a:rPr lang="en-US" sz="1400" dirty="0"/>
              <a:t> </a:t>
            </a:r>
            <a:r>
              <a:rPr lang="en-US" sz="1400" dirty="0" err="1"/>
              <a:t>Възкресение</a:t>
            </a:r>
            <a:r>
              <a:rPr lang="en-US" sz="1400" dirty="0"/>
              <a:t> </a:t>
            </a:r>
            <a:r>
              <a:rPr lang="en-US" sz="1400" dirty="0" err="1"/>
              <a:t>Христово</a:t>
            </a:r>
            <a:r>
              <a:rPr lang="en-US" sz="1400" dirty="0"/>
              <a:t> (</a:t>
            </a:r>
            <a:r>
              <a:rPr lang="en-US" sz="1400" dirty="0" err="1"/>
              <a:t>Великден</a:t>
            </a:r>
            <a:r>
              <a:rPr lang="en-US" sz="1400" dirty="0"/>
              <a:t>) </a:t>
            </a:r>
            <a:r>
              <a:rPr lang="en-US" sz="1400" dirty="0" err="1"/>
              <a:t>се</a:t>
            </a:r>
            <a:r>
              <a:rPr lang="en-US" sz="1400" dirty="0"/>
              <a:t> </a:t>
            </a:r>
            <a:r>
              <a:rPr lang="en-US" sz="1400" dirty="0" err="1"/>
              <a:t>чества</a:t>
            </a:r>
            <a:r>
              <a:rPr lang="en-US" sz="1400" dirty="0"/>
              <a:t> </a:t>
            </a:r>
            <a:r>
              <a:rPr lang="en-US" sz="1400" dirty="0" err="1"/>
              <a:t>възкръсването</a:t>
            </a:r>
            <a:r>
              <a:rPr lang="en-US" sz="1400" dirty="0"/>
              <a:t> </a:t>
            </a:r>
            <a:r>
              <a:rPr lang="en-US" sz="1400" dirty="0" err="1"/>
              <a:t>на</a:t>
            </a:r>
            <a:r>
              <a:rPr lang="en-US" sz="1400" dirty="0"/>
              <a:t> </a:t>
            </a:r>
            <a:r>
              <a:rPr lang="en-US" sz="1400" dirty="0" err="1"/>
              <a:t>Исус</a:t>
            </a:r>
            <a:r>
              <a:rPr lang="en-US" sz="1400" dirty="0"/>
              <a:t> </a:t>
            </a:r>
            <a:r>
              <a:rPr lang="en-US" sz="1400" dirty="0" err="1"/>
              <a:t>Христос</a:t>
            </a:r>
            <a:r>
              <a:rPr lang="en-US" sz="1400" dirty="0"/>
              <a:t>. </a:t>
            </a:r>
            <a:r>
              <a:rPr lang="en-US" sz="1400" dirty="0" err="1"/>
              <a:t>То</a:t>
            </a:r>
            <a:r>
              <a:rPr lang="en-US" sz="1400" dirty="0"/>
              <a:t> е </a:t>
            </a:r>
            <a:r>
              <a:rPr lang="en-US" sz="1400" dirty="0" err="1"/>
              <a:t>на</a:t>
            </a:r>
            <a:r>
              <a:rPr lang="en-US" sz="1400" dirty="0"/>
              <a:t> </a:t>
            </a:r>
            <a:r>
              <a:rPr lang="en-US" sz="1400" dirty="0" err="1"/>
              <a:t>третия</a:t>
            </a:r>
            <a:r>
              <a:rPr lang="en-US" sz="1400" dirty="0"/>
              <a:t> </a:t>
            </a:r>
            <a:r>
              <a:rPr lang="en-US" sz="1400" dirty="0" err="1"/>
              <a:t>ден</a:t>
            </a:r>
            <a:r>
              <a:rPr lang="en-US" sz="1400" dirty="0"/>
              <a:t>, </a:t>
            </a:r>
            <a:r>
              <a:rPr lang="en-US" sz="1400" dirty="0" err="1"/>
              <a:t>след</a:t>
            </a:r>
            <a:r>
              <a:rPr lang="en-US" sz="1400" dirty="0"/>
              <a:t> </a:t>
            </a:r>
            <a:r>
              <a:rPr lang="en-US" sz="1400" dirty="0" err="1"/>
              <a:t>като</a:t>
            </a:r>
            <a:r>
              <a:rPr lang="en-US" sz="1400" dirty="0"/>
              <a:t> </a:t>
            </a:r>
            <a:r>
              <a:rPr lang="en-US" sz="1400" dirty="0" err="1"/>
              <a:t>Христос</a:t>
            </a:r>
            <a:r>
              <a:rPr lang="en-US" sz="1400" dirty="0"/>
              <a:t> е </a:t>
            </a:r>
            <a:r>
              <a:rPr lang="en-US" sz="1400" dirty="0" err="1"/>
              <a:t>разпънат</a:t>
            </a:r>
            <a:r>
              <a:rPr lang="en-US" sz="1400" dirty="0"/>
              <a:t> </a:t>
            </a:r>
            <a:r>
              <a:rPr lang="en-US" sz="1400" dirty="0" err="1"/>
              <a:t>на</a:t>
            </a:r>
            <a:r>
              <a:rPr lang="en-US" sz="1400" dirty="0"/>
              <a:t> </a:t>
            </a:r>
            <a:r>
              <a:rPr lang="en-US" sz="1400" dirty="0" err="1"/>
              <a:t>кръст</a:t>
            </a:r>
            <a:r>
              <a:rPr lang="en-US" sz="1400" dirty="0"/>
              <a:t> и </a:t>
            </a:r>
            <a:r>
              <a:rPr lang="en-US" sz="1400" dirty="0" err="1"/>
              <a:t>погребан</a:t>
            </a:r>
            <a:r>
              <a:rPr lang="en-US" sz="1400" dirty="0"/>
              <a:t>. </a:t>
            </a:r>
            <a:r>
              <a:rPr lang="en-US" sz="1400" dirty="0" err="1"/>
              <a:t>Празната</a:t>
            </a:r>
            <a:r>
              <a:rPr lang="en-US" sz="1400" dirty="0"/>
              <a:t> </a:t>
            </a:r>
            <a:r>
              <a:rPr lang="en-US" sz="1400" dirty="0" err="1"/>
              <a:t>гробница</a:t>
            </a:r>
            <a:r>
              <a:rPr lang="en-US" sz="1400" dirty="0"/>
              <a:t> е </a:t>
            </a:r>
            <a:r>
              <a:rPr lang="en-US" sz="1400" dirty="0" err="1"/>
              <a:t>видяна</a:t>
            </a:r>
            <a:r>
              <a:rPr lang="en-US" sz="1400" dirty="0"/>
              <a:t> </a:t>
            </a:r>
            <a:r>
              <a:rPr lang="en-US" sz="1400" dirty="0" err="1"/>
              <a:t>от</a:t>
            </a:r>
            <a:r>
              <a:rPr lang="en-US" sz="1400" dirty="0"/>
              <a:t> </a:t>
            </a:r>
            <a:r>
              <a:rPr lang="en-US" sz="1400" dirty="0" err="1"/>
              <a:t>жените</a:t>
            </a:r>
            <a:r>
              <a:rPr lang="en-US" sz="1400" dirty="0"/>
              <a:t> </a:t>
            </a:r>
            <a:r>
              <a:rPr lang="en-US" sz="1400" dirty="0" err="1"/>
              <a:t>мироносици</a:t>
            </a:r>
            <a:r>
              <a:rPr lang="en-US" sz="1400" dirty="0"/>
              <a:t>, </a:t>
            </a:r>
            <a:r>
              <a:rPr lang="en-US" sz="1400" dirty="0" err="1"/>
              <a:t>посетили</a:t>
            </a:r>
            <a:r>
              <a:rPr lang="en-US" sz="1400" dirty="0"/>
              <a:t> </a:t>
            </a:r>
            <a:r>
              <a:rPr lang="en-US" sz="1400" dirty="0" err="1"/>
              <a:t>гроба</a:t>
            </a:r>
            <a:r>
              <a:rPr lang="en-US" sz="1400" dirty="0"/>
              <a:t>. </a:t>
            </a:r>
            <a:r>
              <a:rPr lang="en-US" sz="1400" dirty="0" err="1"/>
              <a:t>След</a:t>
            </a:r>
            <a:r>
              <a:rPr lang="en-US" sz="1400" dirty="0"/>
              <a:t> </a:t>
            </a:r>
            <a:r>
              <a:rPr lang="en-US" sz="1400" dirty="0" err="1"/>
              <a:t>това</a:t>
            </a:r>
            <a:r>
              <a:rPr lang="en-US" sz="1400" dirty="0"/>
              <a:t> </a:t>
            </a:r>
            <a:r>
              <a:rPr lang="en-US" sz="1400" dirty="0" err="1"/>
              <a:t>Исус</a:t>
            </a:r>
            <a:r>
              <a:rPr lang="en-US" sz="1400" dirty="0"/>
              <a:t> </a:t>
            </a:r>
            <a:r>
              <a:rPr lang="en-US" sz="1400" dirty="0" err="1"/>
              <a:t>Христос</a:t>
            </a:r>
            <a:r>
              <a:rPr lang="en-US" sz="1400" dirty="0"/>
              <a:t> </a:t>
            </a:r>
            <a:r>
              <a:rPr lang="en-US" sz="1400" dirty="0" err="1"/>
              <a:t>се</a:t>
            </a:r>
            <a:r>
              <a:rPr lang="en-US" sz="1400" dirty="0"/>
              <a:t> </a:t>
            </a:r>
            <a:r>
              <a:rPr lang="en-US" sz="1400" dirty="0" err="1"/>
              <a:t>явява</a:t>
            </a:r>
            <a:r>
              <a:rPr lang="en-US" sz="1400" dirty="0"/>
              <a:t> </a:t>
            </a:r>
            <a:r>
              <a:rPr lang="en-US" sz="1400" dirty="0" err="1"/>
              <a:t>на</a:t>
            </a:r>
            <a:r>
              <a:rPr lang="en-US" sz="1400" dirty="0"/>
              <a:t> </a:t>
            </a:r>
            <a:r>
              <a:rPr lang="en-US" sz="1400" dirty="0" err="1"/>
              <a:t>Мария</a:t>
            </a:r>
            <a:r>
              <a:rPr lang="en-US" sz="1400" dirty="0"/>
              <a:t> </a:t>
            </a:r>
            <a:r>
              <a:rPr lang="en-US" sz="1400" dirty="0" err="1"/>
              <a:t>Магдалена</a:t>
            </a:r>
            <a:r>
              <a:rPr lang="en-US" sz="1400" dirty="0"/>
              <a:t>, а </a:t>
            </a:r>
            <a:r>
              <a:rPr lang="en-US" sz="1400" dirty="0" err="1"/>
              <a:t>после</a:t>
            </a:r>
            <a:r>
              <a:rPr lang="en-US" sz="1400" dirty="0"/>
              <a:t> и </a:t>
            </a:r>
            <a:r>
              <a:rPr lang="en-US" sz="1400" dirty="0" err="1"/>
              <a:t>на</a:t>
            </a:r>
            <a:r>
              <a:rPr lang="en-US" sz="1400" dirty="0"/>
              <a:t> </a:t>
            </a:r>
            <a:r>
              <a:rPr lang="en-US" sz="1400" dirty="0" err="1"/>
              <a:t>апостолите</a:t>
            </a:r>
            <a:r>
              <a:rPr lang="en-US" sz="1400" dirty="0"/>
              <a:t>.</a:t>
            </a:r>
            <a:endParaRPr lang="en-US" sz="1400" dirty="0">
              <a:cs typeface="Calibri"/>
            </a:endParaRPr>
          </a:p>
          <a:p>
            <a:r>
              <a:rPr lang="en-US" sz="1400" dirty="0" err="1"/>
              <a:t>Католическата</a:t>
            </a:r>
            <a:r>
              <a:rPr lang="en-US" sz="1400" dirty="0"/>
              <a:t> и </a:t>
            </a:r>
            <a:r>
              <a:rPr lang="en-US" sz="1400" dirty="0" err="1"/>
              <a:t>Протестантската</a:t>
            </a:r>
            <a:r>
              <a:rPr lang="en-US" sz="1400" dirty="0"/>
              <a:t> </a:t>
            </a:r>
            <a:r>
              <a:rPr lang="en-US" sz="1400" dirty="0" err="1"/>
              <a:t>църква</a:t>
            </a:r>
            <a:r>
              <a:rPr lang="en-US" sz="1400" dirty="0"/>
              <a:t> </a:t>
            </a:r>
            <a:r>
              <a:rPr lang="en-US" sz="1400" dirty="0" err="1"/>
              <a:t>също</a:t>
            </a:r>
            <a:r>
              <a:rPr lang="en-US" sz="1400" dirty="0"/>
              <a:t> </a:t>
            </a:r>
            <a:r>
              <a:rPr lang="en-US" sz="1400" dirty="0" err="1"/>
              <a:t>отбелязват</a:t>
            </a:r>
            <a:r>
              <a:rPr lang="en-US" sz="1400" dirty="0"/>
              <a:t> </a:t>
            </a:r>
            <a:r>
              <a:rPr lang="en-US" sz="1400" dirty="0" err="1"/>
              <a:t>Възкресение</a:t>
            </a:r>
            <a:r>
              <a:rPr lang="en-US" sz="1400" dirty="0"/>
              <a:t> </a:t>
            </a:r>
            <a:r>
              <a:rPr lang="en-US" sz="1400" dirty="0" err="1"/>
              <a:t>Христово</a:t>
            </a:r>
            <a:r>
              <a:rPr lang="en-US" sz="1400" dirty="0"/>
              <a:t>.</a:t>
            </a:r>
            <a:endParaRPr lang="en-US" sz="1400" dirty="0">
              <a:cs typeface="Calibri"/>
            </a:endParaRPr>
          </a:p>
          <a:p>
            <a:endParaRPr lang="en-US" sz="1400"/>
          </a:p>
        </p:txBody>
      </p:sp>
    </p:spTree>
    <p:extLst>
      <p:ext uri="{BB962C8B-B14F-4D97-AF65-F5344CB8AC3E}">
        <p14:creationId xmlns:p14="http://schemas.microsoft.com/office/powerpoint/2010/main" val="4275982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A3AC600-78C5-4E46-BC21-18CB9DBC53FC}"/>
              </a:ext>
            </a:extLst>
          </p:cNvPr>
          <p:cNvPicPr>
            <a:picLocks noGrp="1" noChangeAspect="1"/>
          </p:cNvPicPr>
          <p:nvPr>
            <p:ph sz="half" idx="2"/>
          </p:nvPr>
        </p:nvPicPr>
        <p:blipFill rotWithShape="1">
          <a:blip r:embed="rId2"/>
          <a:srcRect l="17314" r="15282" b="1"/>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2D1002-E519-4D6F-BF60-0E757807EBA0}"/>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Великден</a:t>
            </a:r>
          </a:p>
        </p:txBody>
      </p:sp>
      <p:sp>
        <p:nvSpPr>
          <p:cNvPr id="3" name="Content Placeholder 2">
            <a:extLst>
              <a:ext uri="{FF2B5EF4-FFF2-40B4-BE49-F238E27FC236}">
                <a16:creationId xmlns:a16="http://schemas.microsoft.com/office/drawing/2014/main" id="{EDF5D30F-A452-4447-9254-2037AF355014}"/>
              </a:ext>
            </a:extLst>
          </p:cNvPr>
          <p:cNvSpPr>
            <a:spLocks noGrp="1"/>
          </p:cNvSpPr>
          <p:nvPr>
            <p:ph sz="half" idx="1"/>
          </p:nvPr>
        </p:nvSpPr>
        <p:spPr>
          <a:xfrm>
            <a:off x="804672" y="2022601"/>
            <a:ext cx="3941499" cy="4154361"/>
          </a:xfrm>
        </p:spPr>
        <p:txBody>
          <a:bodyPr vert="horz" lIns="91440" tIns="45720" rIns="91440" bIns="45720" rtlCol="0">
            <a:normAutofit/>
          </a:bodyPr>
          <a:lstStyle/>
          <a:p>
            <a:r>
              <a:rPr lang="en-US" sz="2000"/>
              <a:t>Великденските яйца са специално боядисани или нарисувани яйца, които се поднасят на Великден, през пролетта. Най-важният цвят е червеният. Освен в други цветове, яйцата могат да се боядисват и украсяват с различни орнаменти, лепенки и т.н.</a:t>
            </a:r>
          </a:p>
        </p:txBody>
      </p:sp>
    </p:spTree>
    <p:extLst>
      <p:ext uri="{BB962C8B-B14F-4D97-AF65-F5344CB8AC3E}">
        <p14:creationId xmlns:p14="http://schemas.microsoft.com/office/powerpoint/2010/main" val="3169436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B037DF1-52CD-4516-A283-3ACD89F17CAA}"/>
              </a:ext>
            </a:extLst>
          </p:cNvPr>
          <p:cNvPicPr>
            <a:picLocks noGrp="1" noChangeAspect="1"/>
          </p:cNvPicPr>
          <p:nvPr>
            <p:ph sz="half" idx="2"/>
          </p:nvPr>
        </p:nvPicPr>
        <p:blipFill rotWithShape="1">
          <a:blip r:embed="rId2"/>
          <a:srcRect l="10950" r="16346" b="-1"/>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71DACD9-6894-45DE-9E62-8F447B1E35B2}"/>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Курбан байрам</a:t>
            </a:r>
          </a:p>
        </p:txBody>
      </p:sp>
      <p:sp>
        <p:nvSpPr>
          <p:cNvPr id="3" name="Content Placeholder 2">
            <a:extLst>
              <a:ext uri="{FF2B5EF4-FFF2-40B4-BE49-F238E27FC236}">
                <a16:creationId xmlns:a16="http://schemas.microsoft.com/office/drawing/2014/main" id="{3A42CFEB-9B24-41F3-A584-B6D8EA6E07D7}"/>
              </a:ext>
            </a:extLst>
          </p:cNvPr>
          <p:cNvSpPr>
            <a:spLocks noGrp="1"/>
          </p:cNvSpPr>
          <p:nvPr>
            <p:ph sz="half" idx="1"/>
          </p:nvPr>
        </p:nvSpPr>
        <p:spPr>
          <a:xfrm>
            <a:off x="804672" y="2022601"/>
            <a:ext cx="3941499" cy="4154361"/>
          </a:xfrm>
        </p:spPr>
        <p:txBody>
          <a:bodyPr vert="horz" lIns="91440" tIns="45720" rIns="91440" bIns="45720" rtlCol="0">
            <a:normAutofit/>
          </a:bodyPr>
          <a:lstStyle/>
          <a:p>
            <a:r>
              <a:rPr lang="en-US" sz="1700"/>
              <a:t>Самото поклонение продължава около седмица, празникът на жертвоприношението бележи една от върховните ритуални практики. Тези, които празнуват празника у дома, правят церемония, подобна на тази, която се провежда на същия ден в Мека. Първо се принася в жертва агне или други жертвени животни и месото се приготвя за хранене или като дарение на бедните. Жертвените животни се наричат още курбани – овце, кози, камили, крави и телета. Чете се специална молитва преди жертвоприношението.</a:t>
            </a:r>
          </a:p>
        </p:txBody>
      </p:sp>
    </p:spTree>
    <p:extLst>
      <p:ext uri="{BB962C8B-B14F-4D97-AF65-F5344CB8AC3E}">
        <p14:creationId xmlns:p14="http://schemas.microsoft.com/office/powerpoint/2010/main" val="507938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B5DA10B-6037-4394-913A-820B90AE1378}"/>
              </a:ext>
            </a:extLst>
          </p:cNvPr>
          <p:cNvPicPr>
            <a:picLocks noGrp="1" noChangeAspect="1"/>
          </p:cNvPicPr>
          <p:nvPr>
            <p:ph sz="half" idx="2"/>
          </p:nvPr>
        </p:nvPicPr>
        <p:blipFill rotWithShape="1">
          <a:blip r:embed="rId2"/>
          <a:srcRect b="19737"/>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F739E2-7814-4789-8922-781B3E4E71EB}"/>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Курбан байрам</a:t>
            </a:r>
          </a:p>
        </p:txBody>
      </p:sp>
      <p:sp>
        <p:nvSpPr>
          <p:cNvPr id="3" name="Content Placeholder 2">
            <a:extLst>
              <a:ext uri="{FF2B5EF4-FFF2-40B4-BE49-F238E27FC236}">
                <a16:creationId xmlns:a16="http://schemas.microsoft.com/office/drawing/2014/main" id="{14C54019-7E58-4644-B75E-EBFA8E6E85AD}"/>
              </a:ext>
            </a:extLst>
          </p:cNvPr>
          <p:cNvSpPr>
            <a:spLocks noGrp="1"/>
          </p:cNvSpPr>
          <p:nvPr>
            <p:ph sz="half" idx="1"/>
          </p:nvPr>
        </p:nvSpPr>
        <p:spPr>
          <a:xfrm>
            <a:off x="804672" y="1611363"/>
            <a:ext cx="3941499" cy="4565599"/>
          </a:xfrm>
        </p:spPr>
        <p:txBody>
          <a:bodyPr vert="horz" lIns="91440" tIns="45720" rIns="91440" bIns="45720" rtlCol="0" anchor="t">
            <a:noAutofit/>
          </a:bodyPr>
          <a:lstStyle/>
          <a:p>
            <a:r>
              <a:rPr lang="en-US" sz="1600" dirty="0" err="1"/>
              <a:t>Мюсюлманският</a:t>
            </a:r>
            <a:r>
              <a:rPr lang="en-US" sz="1600" dirty="0"/>
              <a:t> </a:t>
            </a:r>
            <a:r>
              <a:rPr lang="en-US" sz="1600" dirty="0" err="1"/>
              <a:t>календар</a:t>
            </a:r>
            <a:r>
              <a:rPr lang="en-US" sz="1600" dirty="0"/>
              <a:t> </a:t>
            </a:r>
            <a:r>
              <a:rPr lang="en-US" sz="1600" dirty="0" err="1"/>
              <a:t>се</a:t>
            </a:r>
            <a:r>
              <a:rPr lang="en-US" sz="1600" dirty="0"/>
              <a:t> </a:t>
            </a:r>
            <a:r>
              <a:rPr lang="en-US" sz="1600" dirty="0" err="1"/>
              <a:t>състои</a:t>
            </a:r>
            <a:r>
              <a:rPr lang="en-US" sz="1600" dirty="0"/>
              <a:t> </a:t>
            </a:r>
            <a:r>
              <a:rPr lang="en-US" sz="1600" dirty="0" err="1"/>
              <a:t>от</a:t>
            </a:r>
            <a:r>
              <a:rPr lang="en-US" sz="1600" dirty="0"/>
              <a:t> 12 </a:t>
            </a:r>
            <a:r>
              <a:rPr lang="en-US" sz="1600" dirty="0" err="1"/>
              <a:t>лунни</a:t>
            </a:r>
            <a:r>
              <a:rPr lang="en-US" sz="1600" dirty="0"/>
              <a:t> </a:t>
            </a:r>
            <a:r>
              <a:rPr lang="en-US" sz="1600" dirty="0" err="1"/>
              <a:t>месеца</a:t>
            </a:r>
            <a:r>
              <a:rPr lang="en-US" sz="1600" dirty="0"/>
              <a:t> и </a:t>
            </a:r>
            <a:r>
              <a:rPr lang="en-US" sz="1600" dirty="0" err="1"/>
              <a:t>съдържа</a:t>
            </a:r>
            <a:r>
              <a:rPr lang="en-US" sz="1600" dirty="0"/>
              <a:t> </a:t>
            </a:r>
            <a:r>
              <a:rPr lang="en-US" sz="1600" dirty="0" err="1"/>
              <a:t>около</a:t>
            </a:r>
            <a:r>
              <a:rPr lang="en-US" sz="1600" dirty="0"/>
              <a:t> 354 </a:t>
            </a:r>
            <a:r>
              <a:rPr lang="en-US" sz="1600" dirty="0" err="1"/>
              <a:t>дни</a:t>
            </a:r>
            <a:r>
              <a:rPr lang="en-US" sz="1600" dirty="0"/>
              <a:t>, </a:t>
            </a:r>
            <a:r>
              <a:rPr lang="en-US" sz="1600" dirty="0" err="1"/>
              <a:t>което</a:t>
            </a:r>
            <a:r>
              <a:rPr lang="en-US" sz="1600" dirty="0"/>
              <a:t> е с 10 </a:t>
            </a:r>
            <a:r>
              <a:rPr lang="en-US" sz="1600" dirty="0" err="1"/>
              <a:t>или</a:t>
            </a:r>
            <a:r>
              <a:rPr lang="en-US" sz="1600" dirty="0"/>
              <a:t> 11 </a:t>
            </a:r>
            <a:r>
              <a:rPr lang="en-US" sz="1600" dirty="0" err="1"/>
              <a:t>дни</a:t>
            </a:r>
            <a:r>
              <a:rPr lang="en-US" sz="1600" dirty="0"/>
              <a:t> </a:t>
            </a:r>
            <a:r>
              <a:rPr lang="en-US" sz="1600" dirty="0" err="1"/>
              <a:t>по-малко</a:t>
            </a:r>
            <a:r>
              <a:rPr lang="en-US" sz="1600" dirty="0"/>
              <a:t> </a:t>
            </a:r>
            <a:r>
              <a:rPr lang="en-US" sz="1600" dirty="0" err="1"/>
              <a:t>от</a:t>
            </a:r>
            <a:r>
              <a:rPr lang="en-US" sz="1600" dirty="0"/>
              <a:t> </a:t>
            </a:r>
            <a:r>
              <a:rPr lang="en-US" sz="1600" dirty="0" err="1"/>
              <a:t>слънчевата</a:t>
            </a:r>
            <a:r>
              <a:rPr lang="en-US" sz="1600" dirty="0"/>
              <a:t> </a:t>
            </a:r>
            <a:r>
              <a:rPr lang="en-US" sz="1600" dirty="0" err="1"/>
              <a:t>година</a:t>
            </a:r>
            <a:r>
              <a:rPr lang="en-US" sz="1600" dirty="0"/>
              <a:t>. </a:t>
            </a:r>
            <a:r>
              <a:rPr lang="en-US" sz="1600" dirty="0" err="1"/>
              <a:t>По</a:t>
            </a:r>
            <a:r>
              <a:rPr lang="en-US" sz="1600" dirty="0"/>
              <a:t> </a:t>
            </a:r>
            <a:r>
              <a:rPr lang="en-US" sz="1600" dirty="0" err="1"/>
              <a:t>тази</a:t>
            </a:r>
            <a:r>
              <a:rPr lang="en-US" sz="1600" dirty="0"/>
              <a:t> </a:t>
            </a:r>
            <a:r>
              <a:rPr lang="en-US" sz="1600" dirty="0" err="1"/>
              <a:t>причина</a:t>
            </a:r>
            <a:r>
              <a:rPr lang="en-US" sz="1600" dirty="0"/>
              <a:t> </a:t>
            </a:r>
            <a:r>
              <a:rPr lang="en-US" sz="1600" dirty="0" err="1"/>
              <a:t>дните</a:t>
            </a:r>
            <a:r>
              <a:rPr lang="en-US" sz="1600" dirty="0"/>
              <a:t> </a:t>
            </a:r>
            <a:r>
              <a:rPr lang="en-US" sz="1600" dirty="0" err="1"/>
              <a:t>на</a:t>
            </a:r>
            <a:r>
              <a:rPr lang="en-US" sz="1600" dirty="0"/>
              <a:t> </a:t>
            </a:r>
            <a:r>
              <a:rPr lang="en-US" sz="1600" dirty="0" err="1"/>
              <a:t>мюсюлманските</a:t>
            </a:r>
            <a:r>
              <a:rPr lang="en-US" sz="1600" dirty="0"/>
              <a:t> </a:t>
            </a:r>
            <a:r>
              <a:rPr lang="en-US" sz="1600" dirty="0" err="1"/>
              <a:t>религиозни</a:t>
            </a:r>
            <a:r>
              <a:rPr lang="en-US" sz="1600" dirty="0"/>
              <a:t> </a:t>
            </a:r>
            <a:r>
              <a:rPr lang="en-US" sz="1600" dirty="0" err="1"/>
              <a:t>празници</a:t>
            </a:r>
            <a:r>
              <a:rPr lang="en-US" sz="1600" dirty="0"/>
              <a:t> </a:t>
            </a:r>
            <a:r>
              <a:rPr lang="en-US" sz="1600" dirty="0" err="1"/>
              <a:t>всяка</a:t>
            </a:r>
            <a:r>
              <a:rPr lang="en-US" sz="1600" dirty="0"/>
              <a:t> </a:t>
            </a:r>
            <a:r>
              <a:rPr lang="en-US" sz="1600" dirty="0" err="1"/>
              <a:t>година</a:t>
            </a:r>
            <a:r>
              <a:rPr lang="en-US" sz="1600" dirty="0"/>
              <a:t> </a:t>
            </a:r>
            <a:r>
              <a:rPr lang="en-US" sz="1600" dirty="0" err="1"/>
              <a:t>се</a:t>
            </a:r>
            <a:r>
              <a:rPr lang="en-US" sz="1600" dirty="0"/>
              <a:t> </a:t>
            </a:r>
            <a:r>
              <a:rPr lang="en-US" sz="1600" dirty="0" err="1"/>
              <a:t>преместват</a:t>
            </a:r>
            <a:r>
              <a:rPr lang="en-US" sz="1600" dirty="0"/>
              <a:t> </a:t>
            </a:r>
            <a:r>
              <a:rPr lang="en-US" sz="1600" dirty="0" err="1"/>
              <a:t>относно</a:t>
            </a:r>
            <a:r>
              <a:rPr lang="en-US" sz="1600" dirty="0"/>
              <a:t> </a:t>
            </a:r>
            <a:r>
              <a:rPr lang="en-US" sz="1600" dirty="0" err="1"/>
              <a:t>григорианския</a:t>
            </a:r>
            <a:r>
              <a:rPr lang="en-US" sz="1600" dirty="0"/>
              <a:t> </a:t>
            </a:r>
            <a:r>
              <a:rPr lang="en-US" sz="1600" dirty="0" err="1"/>
              <a:t>календар</a:t>
            </a:r>
            <a:r>
              <a:rPr lang="en-US" sz="1600" dirty="0"/>
              <a:t>.</a:t>
            </a:r>
            <a:endParaRPr lang="en-US" sz="1600" dirty="0">
              <a:cs typeface="Calibri"/>
            </a:endParaRPr>
          </a:p>
          <a:p>
            <a:r>
              <a:rPr lang="en-US" sz="1600" dirty="0" err="1"/>
              <a:t>Конкретната</a:t>
            </a:r>
            <a:r>
              <a:rPr lang="en-US" sz="1600" dirty="0"/>
              <a:t> </a:t>
            </a:r>
            <a:r>
              <a:rPr lang="en-US" sz="1600" dirty="0" err="1"/>
              <a:t>дата</a:t>
            </a:r>
            <a:r>
              <a:rPr lang="en-US" sz="1600" dirty="0"/>
              <a:t> </a:t>
            </a:r>
            <a:r>
              <a:rPr lang="en-US" sz="1600" dirty="0" err="1"/>
              <a:t>за</a:t>
            </a:r>
            <a:r>
              <a:rPr lang="en-US" sz="1600" dirty="0"/>
              <a:t> </a:t>
            </a:r>
            <a:r>
              <a:rPr lang="en-US" sz="1600" dirty="0" err="1"/>
              <a:t>празнуване</a:t>
            </a:r>
            <a:r>
              <a:rPr lang="en-US" sz="1600" dirty="0"/>
              <a:t> </a:t>
            </a:r>
            <a:r>
              <a:rPr lang="en-US" sz="1600" dirty="0" err="1"/>
              <a:t>на</a:t>
            </a:r>
            <a:r>
              <a:rPr lang="en-US" sz="1600" dirty="0"/>
              <a:t> </a:t>
            </a:r>
            <a:r>
              <a:rPr lang="en-US" sz="1600" dirty="0" err="1"/>
              <a:t>Курбан</a:t>
            </a:r>
            <a:r>
              <a:rPr lang="en-US" sz="1600" dirty="0"/>
              <a:t> </a:t>
            </a:r>
            <a:r>
              <a:rPr lang="en-US" sz="1600" dirty="0" err="1"/>
              <a:t>байрама</a:t>
            </a:r>
            <a:r>
              <a:rPr lang="en-US" sz="1600" dirty="0"/>
              <a:t> </a:t>
            </a:r>
            <a:r>
              <a:rPr lang="en-US" sz="1600" dirty="0" err="1"/>
              <a:t>зависи</a:t>
            </a:r>
            <a:r>
              <a:rPr lang="en-US" sz="1600" dirty="0"/>
              <a:t> </a:t>
            </a:r>
            <a:r>
              <a:rPr lang="en-US" sz="1600" dirty="0" err="1"/>
              <a:t>от</a:t>
            </a:r>
            <a:r>
              <a:rPr lang="en-US" sz="1600" dirty="0"/>
              <a:t> </a:t>
            </a:r>
            <a:r>
              <a:rPr lang="en-US" sz="1600" dirty="0" err="1"/>
              <a:t>местните</a:t>
            </a:r>
            <a:r>
              <a:rPr lang="en-US" sz="1600" dirty="0"/>
              <a:t> </a:t>
            </a:r>
            <a:r>
              <a:rPr lang="en-US" sz="1600" dirty="0" err="1"/>
              <a:t>обичаи</a:t>
            </a:r>
            <a:r>
              <a:rPr lang="en-US" sz="1600" dirty="0"/>
              <a:t>: </a:t>
            </a:r>
            <a:r>
              <a:rPr lang="en-US" sz="1600" dirty="0" err="1"/>
              <a:t>повечето</a:t>
            </a:r>
            <a:r>
              <a:rPr lang="en-US" sz="1600" dirty="0"/>
              <a:t> </a:t>
            </a:r>
            <a:r>
              <a:rPr lang="en-US" sz="1600" dirty="0" err="1"/>
              <a:t>страни</a:t>
            </a:r>
            <a:r>
              <a:rPr lang="en-US" sz="1600" dirty="0"/>
              <a:t> </a:t>
            </a:r>
            <a:r>
              <a:rPr lang="en-US" sz="1600" dirty="0" err="1"/>
              <a:t>следват</a:t>
            </a:r>
            <a:r>
              <a:rPr lang="en-US" sz="1600" dirty="0"/>
              <a:t> </a:t>
            </a:r>
            <a:r>
              <a:rPr lang="en-US" sz="1600" dirty="0" err="1"/>
              <a:t>датата</a:t>
            </a:r>
            <a:r>
              <a:rPr lang="en-US" sz="1600" dirty="0"/>
              <a:t>, </a:t>
            </a:r>
            <a:r>
              <a:rPr lang="en-US" sz="1600" dirty="0" err="1"/>
              <a:t>установена</a:t>
            </a:r>
            <a:r>
              <a:rPr lang="en-US" sz="1600" dirty="0"/>
              <a:t> </a:t>
            </a:r>
            <a:r>
              <a:rPr lang="en-US" sz="1600" dirty="0" err="1"/>
              <a:t>от</a:t>
            </a:r>
            <a:r>
              <a:rPr lang="en-US" sz="1600" dirty="0"/>
              <a:t> </a:t>
            </a:r>
            <a:r>
              <a:rPr lang="en-US" sz="1600" dirty="0" err="1"/>
              <a:t>Върховния</a:t>
            </a:r>
            <a:r>
              <a:rPr lang="en-US" sz="1600" dirty="0"/>
              <a:t> </a:t>
            </a:r>
            <a:r>
              <a:rPr lang="en-US" sz="1600" dirty="0" err="1"/>
              <a:t>съд</a:t>
            </a:r>
            <a:r>
              <a:rPr lang="en-US" sz="1600" dirty="0"/>
              <a:t> </a:t>
            </a:r>
            <a:r>
              <a:rPr lang="en-US" sz="1600" dirty="0" err="1"/>
              <a:t>на</a:t>
            </a:r>
            <a:r>
              <a:rPr lang="en-US" sz="1600" dirty="0"/>
              <a:t> </a:t>
            </a:r>
            <a:r>
              <a:rPr lang="en-US" sz="1600" dirty="0" err="1"/>
              <a:t>Саудитска</a:t>
            </a:r>
            <a:r>
              <a:rPr lang="en-US" sz="1600" dirty="0"/>
              <a:t> </a:t>
            </a:r>
            <a:r>
              <a:rPr lang="en-US" sz="1600" dirty="0" err="1"/>
              <a:t>Арабия</a:t>
            </a:r>
            <a:r>
              <a:rPr lang="en-US" sz="1600" dirty="0"/>
              <a:t>, а </a:t>
            </a:r>
            <a:r>
              <a:rPr lang="en-US" sz="1600" dirty="0" err="1"/>
              <a:t>тя</a:t>
            </a:r>
            <a:r>
              <a:rPr lang="en-US" sz="1600" dirty="0"/>
              <a:t> </a:t>
            </a:r>
            <a:r>
              <a:rPr lang="en-US" sz="1600" dirty="0" err="1"/>
              <a:t>се</a:t>
            </a:r>
            <a:r>
              <a:rPr lang="en-US" sz="1600" dirty="0"/>
              <a:t> </a:t>
            </a:r>
            <a:r>
              <a:rPr lang="en-US" sz="1600" dirty="0" err="1"/>
              <a:t>изчислява</a:t>
            </a:r>
            <a:r>
              <a:rPr lang="en-US" sz="1600" dirty="0"/>
              <a:t> в </a:t>
            </a:r>
            <a:r>
              <a:rPr lang="en-US" sz="1600" dirty="0" err="1"/>
              <a:t>зависимости</a:t>
            </a:r>
            <a:r>
              <a:rPr lang="en-US" sz="1600" dirty="0"/>
              <a:t> </a:t>
            </a:r>
            <a:r>
              <a:rPr lang="en-US" sz="1600" dirty="0" err="1"/>
              <a:t>от</a:t>
            </a:r>
            <a:r>
              <a:rPr lang="en-US" sz="1600" dirty="0"/>
              <a:t> </a:t>
            </a:r>
            <a:r>
              <a:rPr lang="en-US" sz="1600" dirty="0" err="1"/>
              <a:t>това</a:t>
            </a:r>
            <a:r>
              <a:rPr lang="en-US" sz="1600" dirty="0"/>
              <a:t>, </a:t>
            </a:r>
            <a:r>
              <a:rPr lang="en-US" sz="1600" dirty="0" err="1"/>
              <a:t>дали</a:t>
            </a:r>
            <a:r>
              <a:rPr lang="en-US" sz="1600" dirty="0"/>
              <a:t> </a:t>
            </a:r>
            <a:r>
              <a:rPr lang="en-US" sz="1600" dirty="0" err="1"/>
              <a:t>се</a:t>
            </a:r>
            <a:r>
              <a:rPr lang="en-US" sz="1600" dirty="0"/>
              <a:t> </a:t>
            </a:r>
            <a:r>
              <a:rPr lang="en-US" sz="1600" dirty="0" err="1"/>
              <a:t>вижда</a:t>
            </a:r>
            <a:r>
              <a:rPr lang="en-US" sz="1600" dirty="0"/>
              <a:t> </a:t>
            </a:r>
            <a:r>
              <a:rPr lang="en-US" sz="1600" dirty="0" err="1"/>
              <a:t>Луната</a:t>
            </a:r>
            <a:r>
              <a:rPr lang="en-US" sz="1600" dirty="0"/>
              <a:t> </a:t>
            </a:r>
            <a:r>
              <a:rPr lang="en-US" sz="1600" dirty="0" err="1"/>
              <a:t>на</a:t>
            </a:r>
            <a:r>
              <a:rPr lang="en-US" sz="1600" dirty="0"/>
              <a:t> </a:t>
            </a:r>
            <a:r>
              <a:rPr lang="en-US" sz="1600" dirty="0" err="1"/>
              <a:t>небето</a:t>
            </a:r>
            <a:r>
              <a:rPr lang="en-US" sz="1600" dirty="0"/>
              <a:t> </a:t>
            </a:r>
            <a:r>
              <a:rPr lang="en-US" sz="1600" dirty="0" err="1"/>
              <a:t>малко</a:t>
            </a:r>
            <a:r>
              <a:rPr lang="en-US" sz="1600" dirty="0"/>
              <a:t> </a:t>
            </a:r>
            <a:r>
              <a:rPr lang="en-US" sz="1600" dirty="0" err="1"/>
              <a:t>преди</a:t>
            </a:r>
            <a:r>
              <a:rPr lang="en-US" sz="1600" dirty="0"/>
              <a:t> </a:t>
            </a:r>
            <a:r>
              <a:rPr lang="en-US" sz="1600" dirty="0" err="1"/>
              <a:t>това</a:t>
            </a:r>
            <a:r>
              <a:rPr lang="en-US" sz="1600" dirty="0"/>
              <a:t>. В </a:t>
            </a:r>
            <a:r>
              <a:rPr lang="en-US" sz="1600" dirty="0" err="1"/>
              <a:t>Бангладеш</a:t>
            </a:r>
            <a:r>
              <a:rPr lang="en-US" sz="1600" dirty="0"/>
              <a:t>, </a:t>
            </a:r>
            <a:r>
              <a:rPr lang="en-US" sz="1600" dirty="0" err="1"/>
              <a:t>Индия</a:t>
            </a:r>
            <a:r>
              <a:rPr lang="en-US" sz="1600" dirty="0"/>
              <a:t> и </a:t>
            </a:r>
            <a:r>
              <a:rPr lang="en-US" sz="1600" dirty="0" err="1"/>
              <a:t>Пакистан</a:t>
            </a:r>
            <a:r>
              <a:rPr lang="en-US" sz="1600" dirty="0"/>
              <a:t> </a:t>
            </a:r>
            <a:r>
              <a:rPr lang="en-US" sz="1600" dirty="0" err="1"/>
              <a:t>саудитското</a:t>
            </a:r>
            <a:r>
              <a:rPr lang="en-US" sz="1600" dirty="0"/>
              <a:t> </a:t>
            </a:r>
            <a:r>
              <a:rPr lang="en-US" sz="1600" dirty="0" err="1"/>
              <a:t>решение</a:t>
            </a:r>
            <a:r>
              <a:rPr lang="en-US" sz="1600" dirty="0"/>
              <a:t> </a:t>
            </a:r>
            <a:r>
              <a:rPr lang="en-US" sz="1600" dirty="0" err="1"/>
              <a:t>не</a:t>
            </a:r>
            <a:r>
              <a:rPr lang="en-US" sz="1600" dirty="0"/>
              <a:t> </a:t>
            </a:r>
            <a:r>
              <a:rPr lang="en-US" sz="1600" dirty="0" err="1"/>
              <a:t>се</a:t>
            </a:r>
            <a:r>
              <a:rPr lang="en-US" sz="1600" dirty="0"/>
              <a:t> </a:t>
            </a:r>
            <a:r>
              <a:rPr lang="en-US" sz="1600" dirty="0" err="1"/>
              <a:t>прилага</a:t>
            </a:r>
            <a:r>
              <a:rPr lang="en-US" sz="1600" dirty="0"/>
              <a:t>, </a:t>
            </a:r>
            <a:r>
              <a:rPr lang="en-US" sz="1600" dirty="0" err="1"/>
              <a:t>наблюдението</a:t>
            </a:r>
            <a:r>
              <a:rPr lang="en-US" sz="1600" dirty="0"/>
              <a:t> </a:t>
            </a:r>
            <a:r>
              <a:rPr lang="en-US" sz="1600" dirty="0" err="1"/>
              <a:t>на</a:t>
            </a:r>
            <a:r>
              <a:rPr lang="en-US" sz="1600" dirty="0"/>
              <a:t> </a:t>
            </a:r>
            <a:r>
              <a:rPr lang="en-US" sz="1600" dirty="0" err="1"/>
              <a:t>Луната</a:t>
            </a:r>
            <a:r>
              <a:rPr lang="en-US" sz="1600" dirty="0"/>
              <a:t> </a:t>
            </a:r>
            <a:r>
              <a:rPr lang="en-US" sz="1600" dirty="0" err="1"/>
              <a:t>се</a:t>
            </a:r>
            <a:r>
              <a:rPr lang="en-US" sz="1600" dirty="0"/>
              <a:t> </a:t>
            </a:r>
            <a:r>
              <a:rPr lang="en-US" sz="1600" dirty="0" err="1"/>
              <a:t>прави</a:t>
            </a:r>
            <a:r>
              <a:rPr lang="en-US" sz="1600" dirty="0"/>
              <a:t> </a:t>
            </a:r>
            <a:r>
              <a:rPr lang="en-US" sz="1600" dirty="0" err="1"/>
              <a:t>независимо</a:t>
            </a:r>
            <a:r>
              <a:rPr lang="en-US" sz="1600" dirty="0"/>
              <a:t>, </a:t>
            </a:r>
            <a:r>
              <a:rPr lang="en-US" sz="1600" dirty="0" err="1"/>
              <a:t>вследствие</a:t>
            </a:r>
            <a:r>
              <a:rPr lang="en-US" sz="1600" dirty="0"/>
              <a:t> </a:t>
            </a:r>
            <a:r>
              <a:rPr lang="en-US" sz="1600" dirty="0" err="1"/>
              <a:t>на</a:t>
            </a:r>
            <a:r>
              <a:rPr lang="en-US" sz="1600" dirty="0"/>
              <a:t> </a:t>
            </a:r>
            <a:r>
              <a:rPr lang="en-US" sz="1600" dirty="0" err="1"/>
              <a:t>което</a:t>
            </a:r>
            <a:r>
              <a:rPr lang="en-US" sz="1600" dirty="0"/>
              <a:t> в </a:t>
            </a:r>
            <a:r>
              <a:rPr lang="en-US" sz="1600" dirty="0" err="1"/>
              <a:t>някои</a:t>
            </a:r>
            <a:r>
              <a:rPr lang="en-US" sz="1600" dirty="0"/>
              <a:t> </a:t>
            </a:r>
            <a:r>
              <a:rPr lang="en-US" sz="1600" dirty="0" err="1"/>
              <a:t>години</a:t>
            </a:r>
            <a:r>
              <a:rPr lang="en-US" sz="1600" dirty="0"/>
              <a:t> </a:t>
            </a:r>
            <a:r>
              <a:rPr lang="en-US" sz="1600" dirty="0" err="1"/>
              <a:t>празнуването</a:t>
            </a:r>
            <a:r>
              <a:rPr lang="en-US" sz="1600" dirty="0"/>
              <a:t> </a:t>
            </a:r>
            <a:r>
              <a:rPr lang="en-US" sz="1600" dirty="0" err="1"/>
              <a:t>на</a:t>
            </a:r>
            <a:r>
              <a:rPr lang="en-US" sz="1600" dirty="0"/>
              <a:t> </a:t>
            </a:r>
            <a:r>
              <a:rPr lang="en-US" sz="1600" dirty="0" err="1"/>
              <a:t>Курбан</a:t>
            </a:r>
            <a:r>
              <a:rPr lang="en-US" sz="1600" dirty="0"/>
              <a:t> </a:t>
            </a:r>
            <a:r>
              <a:rPr lang="en-US" sz="1600" dirty="0" err="1"/>
              <a:t>байрама</a:t>
            </a:r>
            <a:r>
              <a:rPr lang="en-US" sz="1600" dirty="0"/>
              <a:t> </a:t>
            </a:r>
            <a:r>
              <a:rPr lang="en-US" sz="1600" dirty="0" err="1"/>
              <a:t>там</a:t>
            </a:r>
            <a:r>
              <a:rPr lang="en-US" sz="1600" dirty="0"/>
              <a:t> </a:t>
            </a:r>
            <a:r>
              <a:rPr lang="en-US" sz="1600" dirty="0" err="1"/>
              <a:t>става</a:t>
            </a:r>
            <a:r>
              <a:rPr lang="en-US" sz="1600" dirty="0"/>
              <a:t> в </a:t>
            </a:r>
            <a:r>
              <a:rPr lang="en-US" sz="1600" dirty="0" err="1"/>
              <a:t>друг</a:t>
            </a:r>
            <a:r>
              <a:rPr lang="en-US" sz="1600" dirty="0"/>
              <a:t> </a:t>
            </a:r>
            <a:r>
              <a:rPr lang="en-US" sz="1600" dirty="0" err="1"/>
              <a:t>ден</a:t>
            </a:r>
            <a:r>
              <a:rPr lang="en-US" sz="1600" dirty="0"/>
              <a:t>.</a:t>
            </a:r>
            <a:endParaRPr lang="en-US" sz="1600" dirty="0">
              <a:cs typeface="Calibri"/>
            </a:endParaRPr>
          </a:p>
          <a:p>
            <a:endParaRPr lang="en-US" sz="1600" dirty="0">
              <a:cs typeface="Calibri"/>
            </a:endParaRPr>
          </a:p>
        </p:txBody>
      </p:sp>
    </p:spTree>
    <p:extLst>
      <p:ext uri="{BB962C8B-B14F-4D97-AF65-F5344CB8AC3E}">
        <p14:creationId xmlns:p14="http://schemas.microsoft.com/office/powerpoint/2010/main" val="2075545356"/>
      </p:ext>
    </p:extLst>
  </p:cSld>
  <p:clrMapOvr>
    <a:overrideClrMapping bg1="dk1" tx1="lt1" bg2="dk2" tx2="lt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sky, building, outdoor, dome&#10;&#10;Description automatically generated">
            <a:extLst>
              <a:ext uri="{FF2B5EF4-FFF2-40B4-BE49-F238E27FC236}">
                <a16:creationId xmlns:a16="http://schemas.microsoft.com/office/drawing/2014/main" id="{C146DA17-CEBF-4323-A7F2-FAD0AB8DF3E7}"/>
              </a:ext>
            </a:extLst>
          </p:cNvPr>
          <p:cNvPicPr>
            <a:picLocks noGrp="1" noChangeAspect="1"/>
          </p:cNvPicPr>
          <p:nvPr>
            <p:ph sz="half" idx="2"/>
          </p:nvPr>
        </p:nvPicPr>
        <p:blipFill rotWithShape="1">
          <a:blip r:embed="rId2"/>
          <a:srcRect l="21704"/>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1E26D1-BE80-4EC6-B06E-230C439D90B4}"/>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Рамазан байрам</a:t>
            </a:r>
          </a:p>
        </p:txBody>
      </p:sp>
      <p:sp>
        <p:nvSpPr>
          <p:cNvPr id="3" name="Content Placeholder 2">
            <a:extLst>
              <a:ext uri="{FF2B5EF4-FFF2-40B4-BE49-F238E27FC236}">
                <a16:creationId xmlns:a16="http://schemas.microsoft.com/office/drawing/2014/main" id="{089C8484-8923-46BD-AE98-1E7EDA37D64C}"/>
              </a:ext>
            </a:extLst>
          </p:cNvPr>
          <p:cNvSpPr>
            <a:spLocks noGrp="1"/>
          </p:cNvSpPr>
          <p:nvPr>
            <p:ph sz="half" idx="1"/>
          </p:nvPr>
        </p:nvSpPr>
        <p:spPr>
          <a:xfrm>
            <a:off x="804672" y="2022601"/>
            <a:ext cx="3941499" cy="4154361"/>
          </a:xfrm>
        </p:spPr>
        <p:txBody>
          <a:bodyPr vert="horz" lIns="91440" tIns="45720" rIns="91440" bIns="45720" rtlCol="0">
            <a:normAutofit/>
          </a:bodyPr>
          <a:lstStyle/>
          <a:p>
            <a:r>
              <a:rPr lang="en-US" sz="2000"/>
              <a:t>Религиозният празник е единственият ден, в който на мюсюлманите не е разрешено да постят. Празникът чества края на 29 или 30-дневния пост от изгрев до залез слънце по време на целия месец Рамазан. Официално се пада на първия ден от месеца шаууал от ислямския календар, но продължава още няколко дни, като в мюсюлманските страни се признават 2 – 4 дни за неработни.</a:t>
            </a:r>
          </a:p>
        </p:txBody>
      </p:sp>
    </p:spTree>
    <p:extLst>
      <p:ext uri="{BB962C8B-B14F-4D97-AF65-F5344CB8AC3E}">
        <p14:creationId xmlns:p14="http://schemas.microsoft.com/office/powerpoint/2010/main" val="2743808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41643F-7DB9-469F-9B79-C17403FFCBAB}"/>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dirty="0" err="1">
                <a:cs typeface="Calibri Light"/>
              </a:rPr>
              <a:t>Пасха</a:t>
            </a:r>
          </a:p>
        </p:txBody>
      </p:sp>
      <p:sp>
        <p:nvSpPr>
          <p:cNvPr id="3" name="Content Placeholder 2">
            <a:extLst>
              <a:ext uri="{FF2B5EF4-FFF2-40B4-BE49-F238E27FC236}">
                <a16:creationId xmlns:a16="http://schemas.microsoft.com/office/drawing/2014/main" id="{7018EC6E-3862-40A1-815B-02C6C9114204}"/>
              </a:ext>
            </a:extLst>
          </p:cNvPr>
          <p:cNvSpPr>
            <a:spLocks noGrp="1"/>
          </p:cNvSpPr>
          <p:nvPr>
            <p:ph sz="half" idx="1"/>
          </p:nvPr>
        </p:nvSpPr>
        <p:spPr>
          <a:xfrm>
            <a:off x="-199232" y="1321078"/>
            <a:ext cx="6033973" cy="4843789"/>
          </a:xfrm>
        </p:spPr>
        <p:txBody>
          <a:bodyPr vert="horz" lIns="91440" tIns="45720" rIns="91440" bIns="45720" rtlCol="0" anchor="t">
            <a:noAutofit/>
          </a:bodyPr>
          <a:lstStyle/>
          <a:p>
            <a:r>
              <a:rPr lang="en-US" sz="2400" dirty="0" err="1">
                <a:ea typeface="+mn-lt"/>
                <a:cs typeface="+mn-lt"/>
              </a:rPr>
              <a:t>Пасха</a:t>
            </a:r>
            <a:r>
              <a:rPr lang="en-US" sz="2400" dirty="0">
                <a:ea typeface="+mn-lt"/>
                <a:cs typeface="+mn-lt"/>
              </a:rPr>
              <a:t> е </a:t>
            </a:r>
            <a:r>
              <a:rPr lang="en-US" sz="2400" dirty="0" err="1">
                <a:ea typeface="+mn-lt"/>
                <a:cs typeface="+mn-lt"/>
              </a:rPr>
              <a:t>посветен</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бягството</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евреите</a:t>
            </a:r>
            <a:r>
              <a:rPr lang="en-US" sz="2400" dirty="0">
                <a:ea typeface="+mn-lt"/>
                <a:cs typeface="+mn-lt"/>
              </a:rPr>
              <a:t> </a:t>
            </a:r>
            <a:r>
              <a:rPr lang="en-US" sz="2400" dirty="0" err="1">
                <a:ea typeface="+mn-lt"/>
                <a:cs typeface="+mn-lt"/>
              </a:rPr>
              <a:t>от</a:t>
            </a:r>
            <a:r>
              <a:rPr lang="en-US" sz="2400" dirty="0">
                <a:ea typeface="+mn-lt"/>
                <a:cs typeface="+mn-lt"/>
              </a:rPr>
              <a:t> </a:t>
            </a:r>
            <a:r>
              <a:rPr lang="en-US" sz="2400" dirty="0" err="1">
                <a:ea typeface="+mn-lt"/>
                <a:cs typeface="+mn-lt"/>
              </a:rPr>
              <a:t>Египет</a:t>
            </a:r>
            <a:r>
              <a:rPr lang="en-US" sz="2400" dirty="0">
                <a:ea typeface="+mn-lt"/>
                <a:cs typeface="+mn-lt"/>
              </a:rPr>
              <a:t> и </a:t>
            </a:r>
            <a:r>
              <a:rPr lang="en-US" sz="2400" dirty="0" err="1">
                <a:ea typeface="+mn-lt"/>
                <a:cs typeface="+mn-lt"/>
              </a:rPr>
              <a:t>почитането</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Бог</a:t>
            </a:r>
            <a:r>
              <a:rPr lang="en-US" sz="2400" dirty="0">
                <a:ea typeface="+mn-lt"/>
                <a:cs typeface="+mn-lt"/>
              </a:rPr>
              <a:t> </a:t>
            </a:r>
            <a:r>
              <a:rPr lang="en-US" sz="2400" dirty="0" err="1">
                <a:ea typeface="+mn-lt"/>
                <a:cs typeface="+mn-lt"/>
              </a:rPr>
              <a:t>като</a:t>
            </a:r>
            <a:r>
              <a:rPr lang="en-US" sz="2400" dirty="0">
                <a:ea typeface="+mn-lt"/>
                <a:cs typeface="+mn-lt"/>
              </a:rPr>
              <a:t> </a:t>
            </a:r>
            <a:r>
              <a:rPr lang="en-US" sz="2400" dirty="0" err="1">
                <a:ea typeface="+mn-lt"/>
                <a:cs typeface="+mn-lt"/>
              </a:rPr>
              <a:t>изкупител</a:t>
            </a:r>
            <a:r>
              <a:rPr lang="en-US" sz="2400" dirty="0">
                <a:ea typeface="+mn-lt"/>
                <a:cs typeface="+mn-lt"/>
              </a:rPr>
              <a:t>. </a:t>
            </a:r>
            <a:r>
              <a:rPr lang="en-US" sz="2400" dirty="0" err="1">
                <a:ea typeface="+mn-lt"/>
                <a:cs typeface="+mn-lt"/>
              </a:rPr>
              <a:t>По</a:t>
            </a:r>
            <a:r>
              <a:rPr lang="en-US" sz="2400" dirty="0">
                <a:ea typeface="+mn-lt"/>
                <a:cs typeface="+mn-lt"/>
              </a:rPr>
              <a:t> </a:t>
            </a:r>
            <a:r>
              <a:rPr lang="en-US" sz="2400" dirty="0" err="1">
                <a:ea typeface="+mn-lt"/>
                <a:cs typeface="+mn-lt"/>
              </a:rPr>
              <a:t>време</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празника</a:t>
            </a:r>
            <a:r>
              <a:rPr lang="en-US" sz="2400" dirty="0">
                <a:ea typeface="+mn-lt"/>
                <a:cs typeface="+mn-lt"/>
              </a:rPr>
              <a:t> </a:t>
            </a:r>
            <a:r>
              <a:rPr lang="en-US" sz="2400" dirty="0" err="1">
                <a:ea typeface="+mn-lt"/>
                <a:cs typeface="+mn-lt"/>
              </a:rPr>
              <a:t>символично</a:t>
            </a:r>
            <a:r>
              <a:rPr lang="en-US" sz="2400" dirty="0">
                <a:ea typeface="+mn-lt"/>
                <a:cs typeface="+mn-lt"/>
              </a:rPr>
              <a:t> </a:t>
            </a:r>
            <a:r>
              <a:rPr lang="en-US" sz="2400" dirty="0" err="1">
                <a:ea typeface="+mn-lt"/>
                <a:cs typeface="+mn-lt"/>
              </a:rPr>
              <a:t>се</a:t>
            </a:r>
            <a:r>
              <a:rPr lang="en-US" sz="2400" dirty="0">
                <a:ea typeface="+mn-lt"/>
                <a:cs typeface="+mn-lt"/>
              </a:rPr>
              <a:t> </a:t>
            </a:r>
            <a:r>
              <a:rPr lang="en-US" sz="2400" dirty="0" err="1">
                <a:ea typeface="+mn-lt"/>
                <a:cs typeface="+mn-lt"/>
              </a:rPr>
              <a:t>преповтарят</a:t>
            </a:r>
            <a:r>
              <a:rPr lang="en-US" sz="2400" dirty="0">
                <a:ea typeface="+mn-lt"/>
                <a:cs typeface="+mn-lt"/>
              </a:rPr>
              <a:t> </a:t>
            </a:r>
            <a:r>
              <a:rPr lang="en-US" sz="2400" dirty="0" err="1">
                <a:ea typeface="+mn-lt"/>
                <a:cs typeface="+mn-lt"/>
              </a:rPr>
              <a:t>моменти</a:t>
            </a:r>
            <a:r>
              <a:rPr lang="en-US" sz="2400" dirty="0">
                <a:ea typeface="+mn-lt"/>
                <a:cs typeface="+mn-lt"/>
              </a:rPr>
              <a:t> </a:t>
            </a:r>
            <a:r>
              <a:rPr lang="en-US" sz="2400" dirty="0" err="1">
                <a:ea typeface="+mn-lt"/>
                <a:cs typeface="+mn-lt"/>
              </a:rPr>
              <a:t>от</a:t>
            </a:r>
            <a:r>
              <a:rPr lang="en-US" sz="2400" dirty="0">
                <a:ea typeface="+mn-lt"/>
                <a:cs typeface="+mn-lt"/>
              </a:rPr>
              <a:t> </a:t>
            </a:r>
            <a:r>
              <a:rPr lang="en-US" sz="2400" dirty="0" err="1">
                <a:ea typeface="+mn-lt"/>
                <a:cs typeface="+mn-lt"/>
              </a:rPr>
              <a:t>последната</a:t>
            </a:r>
            <a:r>
              <a:rPr lang="en-US" sz="2400" dirty="0">
                <a:ea typeface="+mn-lt"/>
                <a:cs typeface="+mn-lt"/>
              </a:rPr>
              <a:t> </a:t>
            </a:r>
            <a:r>
              <a:rPr lang="en-US" sz="2400" dirty="0" err="1">
                <a:ea typeface="+mn-lt"/>
                <a:cs typeface="+mn-lt"/>
              </a:rPr>
              <a:t>вечер</a:t>
            </a:r>
            <a:r>
              <a:rPr lang="en-US" sz="2400" dirty="0">
                <a:ea typeface="+mn-lt"/>
                <a:cs typeface="+mn-lt"/>
              </a:rPr>
              <a:t> </a:t>
            </a:r>
            <a:r>
              <a:rPr lang="en-US" sz="2400" dirty="0" err="1">
                <a:ea typeface="+mn-lt"/>
                <a:cs typeface="+mn-lt"/>
              </a:rPr>
              <a:t>преди</a:t>
            </a:r>
            <a:r>
              <a:rPr lang="en-US" sz="2400" dirty="0">
                <a:ea typeface="+mn-lt"/>
                <a:cs typeface="+mn-lt"/>
              </a:rPr>
              <a:t> </a:t>
            </a:r>
            <a:r>
              <a:rPr lang="en-US" sz="2400" dirty="0" err="1">
                <a:ea typeface="+mn-lt"/>
                <a:cs typeface="+mn-lt"/>
              </a:rPr>
              <a:t>бягството</a:t>
            </a:r>
            <a:r>
              <a:rPr lang="en-US" sz="2400" dirty="0">
                <a:ea typeface="+mn-lt"/>
                <a:cs typeface="+mn-lt"/>
              </a:rPr>
              <a:t>. </a:t>
            </a:r>
            <a:r>
              <a:rPr lang="en-US" sz="2400" dirty="0" err="1">
                <a:ea typeface="+mn-lt"/>
                <a:cs typeface="+mn-lt"/>
              </a:rPr>
              <a:t>Самото</a:t>
            </a:r>
            <a:r>
              <a:rPr lang="en-US" sz="2400" dirty="0">
                <a:ea typeface="+mn-lt"/>
                <a:cs typeface="+mn-lt"/>
              </a:rPr>
              <a:t> </a:t>
            </a:r>
            <a:r>
              <a:rPr lang="en-US" sz="2400" dirty="0" err="1">
                <a:ea typeface="+mn-lt"/>
                <a:cs typeface="+mn-lt"/>
              </a:rPr>
              <a:t>събиране</a:t>
            </a:r>
            <a:r>
              <a:rPr lang="en-US" sz="2400" dirty="0">
                <a:ea typeface="+mn-lt"/>
                <a:cs typeface="+mn-lt"/>
              </a:rPr>
              <a:t> </a:t>
            </a:r>
            <a:r>
              <a:rPr lang="en-US" sz="2400" dirty="0" err="1">
                <a:ea typeface="+mn-lt"/>
                <a:cs typeface="+mn-lt"/>
              </a:rPr>
              <a:t>около</a:t>
            </a:r>
            <a:r>
              <a:rPr lang="en-US" sz="2400" dirty="0">
                <a:ea typeface="+mn-lt"/>
                <a:cs typeface="+mn-lt"/>
              </a:rPr>
              <a:t> </a:t>
            </a:r>
            <a:r>
              <a:rPr lang="en-US" sz="2400" dirty="0" err="1">
                <a:ea typeface="+mn-lt"/>
                <a:cs typeface="+mn-lt"/>
              </a:rPr>
              <a:t>празничната</a:t>
            </a:r>
            <a:r>
              <a:rPr lang="en-US" sz="2400" dirty="0">
                <a:ea typeface="+mn-lt"/>
                <a:cs typeface="+mn-lt"/>
              </a:rPr>
              <a:t> </a:t>
            </a:r>
            <a:r>
              <a:rPr lang="en-US" sz="2400" dirty="0" err="1">
                <a:ea typeface="+mn-lt"/>
                <a:cs typeface="+mn-lt"/>
              </a:rPr>
              <a:t>трапеза</a:t>
            </a:r>
            <a:r>
              <a:rPr lang="en-US" sz="2400" dirty="0">
                <a:ea typeface="+mn-lt"/>
                <a:cs typeface="+mn-lt"/>
              </a:rPr>
              <a:t> </a:t>
            </a:r>
            <a:r>
              <a:rPr lang="en-US" sz="2400" dirty="0" err="1">
                <a:ea typeface="+mn-lt"/>
                <a:cs typeface="+mn-lt"/>
              </a:rPr>
              <a:t>се</a:t>
            </a:r>
            <a:r>
              <a:rPr lang="en-US" sz="2400" dirty="0">
                <a:ea typeface="+mn-lt"/>
                <a:cs typeface="+mn-lt"/>
              </a:rPr>
              <a:t> </a:t>
            </a:r>
            <a:r>
              <a:rPr lang="en-US" sz="2400" dirty="0" err="1">
                <a:ea typeface="+mn-lt"/>
                <a:cs typeface="+mn-lt"/>
              </a:rPr>
              <a:t>нарича</a:t>
            </a:r>
            <a:r>
              <a:rPr lang="en-US" sz="2400" dirty="0">
                <a:ea typeface="+mn-lt"/>
                <a:cs typeface="+mn-lt"/>
              </a:rPr>
              <a:t> </a:t>
            </a:r>
            <a:r>
              <a:rPr lang="en-US" sz="2400" dirty="0" err="1">
                <a:ea typeface="+mn-lt"/>
                <a:cs typeface="+mn-lt"/>
              </a:rPr>
              <a:t>Седер</a:t>
            </a:r>
            <a:r>
              <a:rPr lang="en-US" sz="2400" dirty="0">
                <a:ea typeface="+mn-lt"/>
                <a:cs typeface="+mn-lt"/>
              </a:rPr>
              <a:t>, </a:t>
            </a:r>
            <a:r>
              <a:rPr lang="en-US" sz="2400" dirty="0" err="1">
                <a:ea typeface="+mn-lt"/>
                <a:cs typeface="+mn-lt"/>
              </a:rPr>
              <a:t>следващите</a:t>
            </a:r>
            <a:r>
              <a:rPr lang="en-US" sz="2400" dirty="0">
                <a:ea typeface="+mn-lt"/>
                <a:cs typeface="+mn-lt"/>
              </a:rPr>
              <a:t> 5 </a:t>
            </a:r>
            <a:r>
              <a:rPr lang="en-US" sz="2400" dirty="0" err="1">
                <a:ea typeface="+mn-lt"/>
                <a:cs typeface="+mn-lt"/>
              </a:rPr>
              <a:t>дни</a:t>
            </a:r>
            <a:r>
              <a:rPr lang="en-US" sz="2400" dirty="0">
                <a:ea typeface="+mn-lt"/>
                <a:cs typeface="+mn-lt"/>
              </a:rPr>
              <a:t> </a:t>
            </a:r>
            <a:r>
              <a:rPr lang="en-US" sz="2400" dirty="0" err="1">
                <a:ea typeface="+mn-lt"/>
                <a:cs typeface="+mn-lt"/>
              </a:rPr>
              <a:t>се</a:t>
            </a:r>
            <a:r>
              <a:rPr lang="en-US" sz="2400" dirty="0">
                <a:ea typeface="+mn-lt"/>
                <a:cs typeface="+mn-lt"/>
              </a:rPr>
              <a:t> </a:t>
            </a:r>
            <a:r>
              <a:rPr lang="en-US" sz="2400" dirty="0" err="1">
                <a:ea typeface="+mn-lt"/>
                <a:cs typeface="+mn-lt"/>
              </a:rPr>
              <a:t>наричат</a:t>
            </a:r>
            <a:r>
              <a:rPr lang="en-US" sz="2400" dirty="0">
                <a:ea typeface="+mn-lt"/>
                <a:cs typeface="+mn-lt"/>
              </a:rPr>
              <a:t> „</a:t>
            </a:r>
            <a:r>
              <a:rPr lang="en-US" sz="2400" dirty="0" err="1">
                <a:ea typeface="+mn-lt"/>
                <a:cs typeface="+mn-lt"/>
              </a:rPr>
              <a:t>полупразници</a:t>
            </a:r>
            <a:r>
              <a:rPr lang="en-US" sz="2400" dirty="0">
                <a:ea typeface="+mn-lt"/>
                <a:cs typeface="+mn-lt"/>
              </a:rPr>
              <a:t>“. </a:t>
            </a:r>
            <a:r>
              <a:rPr lang="en-US" sz="2400" dirty="0" err="1">
                <a:ea typeface="+mn-lt"/>
                <a:cs typeface="+mn-lt"/>
              </a:rPr>
              <a:t>По</a:t>
            </a:r>
            <a:r>
              <a:rPr lang="en-US" sz="2400" dirty="0">
                <a:ea typeface="+mn-lt"/>
                <a:cs typeface="+mn-lt"/>
              </a:rPr>
              <a:t> </a:t>
            </a:r>
            <a:r>
              <a:rPr lang="en-US" sz="2400" dirty="0" err="1">
                <a:ea typeface="+mn-lt"/>
                <a:cs typeface="+mn-lt"/>
              </a:rPr>
              <a:t>времето</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Втория</a:t>
            </a:r>
            <a:r>
              <a:rPr lang="en-US" sz="2400" dirty="0">
                <a:ea typeface="+mn-lt"/>
                <a:cs typeface="+mn-lt"/>
              </a:rPr>
              <a:t> </a:t>
            </a:r>
            <a:r>
              <a:rPr lang="en-US" sz="2400" dirty="0" err="1">
                <a:ea typeface="+mn-lt"/>
                <a:cs typeface="+mn-lt"/>
              </a:rPr>
              <a:t>храм</a:t>
            </a:r>
            <a:r>
              <a:rPr lang="en-US" sz="2400" dirty="0">
                <a:ea typeface="+mn-lt"/>
                <a:cs typeface="+mn-lt"/>
              </a:rPr>
              <a:t> </a:t>
            </a:r>
            <a:r>
              <a:rPr lang="en-US" sz="2400" dirty="0" err="1">
                <a:ea typeface="+mn-lt"/>
                <a:cs typeface="+mn-lt"/>
              </a:rPr>
              <a:t>всяка</a:t>
            </a:r>
            <a:r>
              <a:rPr lang="en-US" sz="2400" dirty="0">
                <a:ea typeface="+mn-lt"/>
                <a:cs typeface="+mn-lt"/>
              </a:rPr>
              <a:t> </a:t>
            </a:r>
            <a:r>
              <a:rPr lang="en-US" sz="2400" dirty="0" err="1">
                <a:ea typeface="+mn-lt"/>
                <a:cs typeface="+mn-lt"/>
              </a:rPr>
              <a:t>група</a:t>
            </a:r>
            <a:r>
              <a:rPr lang="en-US" sz="2400" dirty="0">
                <a:ea typeface="+mn-lt"/>
                <a:cs typeface="+mn-lt"/>
              </a:rPr>
              <a:t> </a:t>
            </a:r>
            <a:r>
              <a:rPr lang="en-US" sz="2400" dirty="0" err="1">
                <a:ea typeface="+mn-lt"/>
                <a:cs typeface="+mn-lt"/>
              </a:rPr>
              <a:t>поклонници</a:t>
            </a:r>
            <a:r>
              <a:rPr lang="en-US" sz="2400" dirty="0">
                <a:ea typeface="+mn-lt"/>
                <a:cs typeface="+mn-lt"/>
              </a:rPr>
              <a:t> </a:t>
            </a:r>
            <a:r>
              <a:rPr lang="en-US" sz="2400" dirty="0" err="1">
                <a:ea typeface="+mn-lt"/>
                <a:cs typeface="+mn-lt"/>
              </a:rPr>
              <a:t>първо</a:t>
            </a:r>
            <a:r>
              <a:rPr lang="en-US" sz="2400" dirty="0">
                <a:ea typeface="+mn-lt"/>
                <a:cs typeface="+mn-lt"/>
              </a:rPr>
              <a:t> </a:t>
            </a:r>
            <a:r>
              <a:rPr lang="en-US" sz="2400" dirty="0" err="1">
                <a:ea typeface="+mn-lt"/>
                <a:cs typeface="+mn-lt"/>
              </a:rPr>
              <a:t>отнасяла</a:t>
            </a:r>
            <a:r>
              <a:rPr lang="en-US" sz="2400" dirty="0">
                <a:ea typeface="+mn-lt"/>
                <a:cs typeface="+mn-lt"/>
              </a:rPr>
              <a:t> </a:t>
            </a:r>
            <a:r>
              <a:rPr lang="en-US" sz="2400" dirty="0" err="1">
                <a:ea typeface="+mn-lt"/>
                <a:cs typeface="+mn-lt"/>
              </a:rPr>
              <a:t>там</a:t>
            </a:r>
            <a:r>
              <a:rPr lang="en-US" sz="2400" dirty="0">
                <a:ea typeface="+mn-lt"/>
                <a:cs typeface="+mn-lt"/>
              </a:rPr>
              <a:t> </a:t>
            </a:r>
            <a:r>
              <a:rPr lang="en-US" sz="2400" dirty="0" err="1">
                <a:ea typeface="+mn-lt"/>
                <a:cs typeface="+mn-lt"/>
              </a:rPr>
              <a:t>жертвено</a:t>
            </a:r>
            <a:r>
              <a:rPr lang="en-US" sz="2400" dirty="0">
                <a:ea typeface="+mn-lt"/>
                <a:cs typeface="+mn-lt"/>
              </a:rPr>
              <a:t> </a:t>
            </a:r>
            <a:r>
              <a:rPr lang="en-US" sz="2400" dirty="0" err="1">
                <a:ea typeface="+mn-lt"/>
                <a:cs typeface="+mn-lt"/>
              </a:rPr>
              <a:t>животно</a:t>
            </a:r>
            <a:r>
              <a:rPr lang="en-US" sz="2400" dirty="0">
                <a:ea typeface="+mn-lt"/>
                <a:cs typeface="+mn-lt"/>
              </a:rPr>
              <a:t>, </a:t>
            </a:r>
            <a:r>
              <a:rPr lang="en-US" sz="2400" dirty="0" err="1">
                <a:ea typeface="+mn-lt"/>
                <a:cs typeface="+mn-lt"/>
              </a:rPr>
              <a:t>обикновено</a:t>
            </a:r>
            <a:r>
              <a:rPr lang="en-US" sz="2400" dirty="0">
                <a:ea typeface="+mn-lt"/>
                <a:cs typeface="+mn-lt"/>
              </a:rPr>
              <a:t> </a:t>
            </a:r>
            <a:r>
              <a:rPr lang="en-US" sz="2400" dirty="0" err="1">
                <a:ea typeface="+mn-lt"/>
                <a:cs typeface="+mn-lt"/>
              </a:rPr>
              <a:t>агне</a:t>
            </a:r>
            <a:r>
              <a:rPr lang="en-US" sz="2400" dirty="0">
                <a:ea typeface="+mn-lt"/>
                <a:cs typeface="+mn-lt"/>
              </a:rPr>
              <a:t> </a:t>
            </a:r>
            <a:r>
              <a:rPr lang="en-US" sz="2400" dirty="0" err="1">
                <a:ea typeface="+mn-lt"/>
                <a:cs typeface="+mn-lt"/>
              </a:rPr>
              <a:t>или</a:t>
            </a:r>
            <a:r>
              <a:rPr lang="en-US" sz="2400" dirty="0">
                <a:ea typeface="+mn-lt"/>
                <a:cs typeface="+mn-lt"/>
              </a:rPr>
              <a:t> </a:t>
            </a:r>
            <a:r>
              <a:rPr lang="en-US" sz="2400" dirty="0" err="1">
                <a:ea typeface="+mn-lt"/>
                <a:cs typeface="+mn-lt"/>
              </a:rPr>
              <a:t>яре</a:t>
            </a:r>
            <a:r>
              <a:rPr lang="en-US" sz="2400" dirty="0">
                <a:ea typeface="+mn-lt"/>
                <a:cs typeface="+mn-lt"/>
              </a:rPr>
              <a:t>, </a:t>
            </a:r>
            <a:r>
              <a:rPr lang="en-US" sz="2400" dirty="0" err="1">
                <a:ea typeface="+mn-lt"/>
                <a:cs typeface="+mn-lt"/>
              </a:rPr>
              <a:t>които</a:t>
            </a:r>
            <a:r>
              <a:rPr lang="en-US" sz="2400" dirty="0">
                <a:ea typeface="+mn-lt"/>
                <a:cs typeface="+mn-lt"/>
              </a:rPr>
              <a:t> </a:t>
            </a:r>
            <a:r>
              <a:rPr lang="en-US" sz="2400" dirty="0" err="1">
                <a:ea typeface="+mn-lt"/>
                <a:cs typeface="+mn-lt"/>
              </a:rPr>
              <a:t>след</a:t>
            </a:r>
            <a:r>
              <a:rPr lang="en-US" sz="2400" dirty="0">
                <a:ea typeface="+mn-lt"/>
                <a:cs typeface="+mn-lt"/>
              </a:rPr>
              <a:t> </a:t>
            </a:r>
            <a:r>
              <a:rPr lang="en-US" sz="2400" dirty="0" err="1">
                <a:ea typeface="+mn-lt"/>
                <a:cs typeface="+mn-lt"/>
              </a:rPr>
              <a:t>това</a:t>
            </a:r>
            <a:r>
              <a:rPr lang="en-US" sz="2400" dirty="0">
                <a:ea typeface="+mn-lt"/>
                <a:cs typeface="+mn-lt"/>
              </a:rPr>
              <a:t> </a:t>
            </a:r>
            <a:r>
              <a:rPr lang="en-US" sz="2400" dirty="0" err="1">
                <a:ea typeface="+mn-lt"/>
                <a:cs typeface="+mn-lt"/>
              </a:rPr>
              <a:t>се</a:t>
            </a:r>
            <a:r>
              <a:rPr lang="en-US" sz="2400" dirty="0">
                <a:ea typeface="+mn-lt"/>
                <a:cs typeface="+mn-lt"/>
              </a:rPr>
              <a:t> </a:t>
            </a:r>
            <a:r>
              <a:rPr lang="en-US" sz="2400" dirty="0" err="1">
                <a:ea typeface="+mn-lt"/>
                <a:cs typeface="+mn-lt"/>
              </a:rPr>
              <a:t>изпичали</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открито</a:t>
            </a:r>
            <a:r>
              <a:rPr lang="en-US" sz="2400" dirty="0">
                <a:ea typeface="+mn-lt"/>
                <a:cs typeface="+mn-lt"/>
              </a:rPr>
              <a:t> и </a:t>
            </a:r>
            <a:r>
              <a:rPr lang="en-US" sz="2400" dirty="0" err="1">
                <a:ea typeface="+mn-lt"/>
                <a:cs typeface="+mn-lt"/>
              </a:rPr>
              <a:t>се</a:t>
            </a:r>
            <a:r>
              <a:rPr lang="en-US" sz="2400" dirty="0">
                <a:ea typeface="+mn-lt"/>
                <a:cs typeface="+mn-lt"/>
              </a:rPr>
              <a:t> </a:t>
            </a:r>
            <a:r>
              <a:rPr lang="en-US" sz="2400" dirty="0" err="1">
                <a:ea typeface="+mn-lt"/>
                <a:cs typeface="+mn-lt"/>
              </a:rPr>
              <a:t>ядели</a:t>
            </a:r>
            <a:r>
              <a:rPr lang="en-US" sz="2400" dirty="0">
                <a:ea typeface="+mn-lt"/>
                <a:cs typeface="+mn-lt"/>
              </a:rPr>
              <a:t> с </a:t>
            </a:r>
            <a:r>
              <a:rPr lang="en-US" sz="2400" dirty="0" err="1">
                <a:ea typeface="+mn-lt"/>
                <a:cs typeface="+mn-lt"/>
              </a:rPr>
              <a:t>безквасен</a:t>
            </a:r>
            <a:r>
              <a:rPr lang="en-US" sz="2400" dirty="0">
                <a:ea typeface="+mn-lt"/>
                <a:cs typeface="+mn-lt"/>
              </a:rPr>
              <a:t> </a:t>
            </a:r>
            <a:r>
              <a:rPr lang="en-US" sz="2400" dirty="0" err="1">
                <a:ea typeface="+mn-lt"/>
                <a:cs typeface="+mn-lt"/>
              </a:rPr>
              <a:t>хляб</a:t>
            </a:r>
            <a:r>
              <a:rPr lang="en-US" sz="2400" dirty="0">
                <a:ea typeface="+mn-lt"/>
                <a:cs typeface="+mn-lt"/>
              </a:rPr>
              <a:t>, </a:t>
            </a:r>
            <a:r>
              <a:rPr lang="en-US" sz="2400" dirty="0" err="1">
                <a:ea typeface="+mn-lt"/>
                <a:cs typeface="+mn-lt"/>
              </a:rPr>
              <a:t>докато</a:t>
            </a:r>
            <a:r>
              <a:rPr lang="en-US" sz="2400" dirty="0">
                <a:ea typeface="+mn-lt"/>
                <a:cs typeface="+mn-lt"/>
              </a:rPr>
              <a:t> </a:t>
            </a:r>
            <a:r>
              <a:rPr lang="en-US" sz="2400" dirty="0" err="1">
                <a:ea typeface="+mn-lt"/>
                <a:cs typeface="+mn-lt"/>
              </a:rPr>
              <a:t>се</a:t>
            </a:r>
            <a:r>
              <a:rPr lang="en-US" sz="2400" dirty="0">
                <a:ea typeface="+mn-lt"/>
                <a:cs typeface="+mn-lt"/>
              </a:rPr>
              <a:t> </a:t>
            </a:r>
            <a:r>
              <a:rPr lang="en-US" sz="2400" dirty="0" err="1">
                <a:ea typeface="+mn-lt"/>
                <a:cs typeface="+mn-lt"/>
              </a:rPr>
              <a:t>преразказва</a:t>
            </a:r>
            <a:r>
              <a:rPr lang="en-US" sz="2400" dirty="0">
                <a:ea typeface="+mn-lt"/>
                <a:cs typeface="+mn-lt"/>
              </a:rPr>
              <a:t> </a:t>
            </a:r>
            <a:r>
              <a:rPr lang="en-US" sz="2400" dirty="0" err="1">
                <a:ea typeface="+mn-lt"/>
                <a:cs typeface="+mn-lt"/>
              </a:rPr>
              <a:t>историята</a:t>
            </a:r>
            <a:r>
              <a:rPr lang="en-US" sz="2400" dirty="0">
                <a:ea typeface="+mn-lt"/>
                <a:cs typeface="+mn-lt"/>
              </a:rPr>
              <a:t> </a:t>
            </a:r>
            <a:r>
              <a:rPr lang="en-US" sz="2400" dirty="0" err="1">
                <a:ea typeface="+mn-lt"/>
                <a:cs typeface="+mn-lt"/>
              </a:rPr>
              <a:t>на</a:t>
            </a:r>
            <a:r>
              <a:rPr lang="en-US" sz="2400" dirty="0">
                <a:ea typeface="+mn-lt"/>
                <a:cs typeface="+mn-lt"/>
              </a:rPr>
              <a:t> </a:t>
            </a:r>
            <a:r>
              <a:rPr lang="en-US" sz="2400" dirty="0" err="1">
                <a:ea typeface="+mn-lt"/>
                <a:cs typeface="+mn-lt"/>
              </a:rPr>
              <a:t>изхода</a:t>
            </a:r>
            <a:r>
              <a:rPr lang="en-US" sz="2400" dirty="0">
                <a:ea typeface="+mn-lt"/>
                <a:cs typeface="+mn-lt"/>
              </a:rPr>
              <a:t> </a:t>
            </a:r>
            <a:r>
              <a:rPr lang="en-US" sz="2400" dirty="0" err="1">
                <a:ea typeface="+mn-lt"/>
                <a:cs typeface="+mn-lt"/>
              </a:rPr>
              <a:t>от</a:t>
            </a:r>
            <a:r>
              <a:rPr lang="en-US" sz="2400" dirty="0">
                <a:ea typeface="+mn-lt"/>
                <a:cs typeface="+mn-lt"/>
              </a:rPr>
              <a:t> </a:t>
            </a:r>
            <a:r>
              <a:rPr lang="en-US" sz="2400" dirty="0" err="1">
                <a:ea typeface="+mn-lt"/>
                <a:cs typeface="+mn-lt"/>
              </a:rPr>
              <a:t>Египет</a:t>
            </a:r>
            <a:r>
              <a:rPr lang="en-US" sz="2400" dirty="0">
                <a:ea typeface="+mn-lt"/>
                <a:cs typeface="+mn-lt"/>
              </a:rPr>
              <a:t>. </a:t>
            </a:r>
            <a:endParaRPr lang="en-US" sz="2400" dirty="0"/>
          </a:p>
        </p:txBody>
      </p:sp>
      <p:pic>
        <p:nvPicPr>
          <p:cNvPr id="11" name="Picture 12" descr="A picture containing text, fabric, decorated, altar&#10;&#10;Description automatically generated">
            <a:extLst>
              <a:ext uri="{FF2B5EF4-FFF2-40B4-BE49-F238E27FC236}">
                <a16:creationId xmlns:a16="http://schemas.microsoft.com/office/drawing/2014/main" id="{EBA1AE4E-D338-4BBF-85E4-23CC5F914F75}"/>
              </a:ext>
            </a:extLst>
          </p:cNvPr>
          <p:cNvPicPr>
            <a:picLocks noGrp="1" noChangeAspect="1"/>
          </p:cNvPicPr>
          <p:nvPr>
            <p:ph sz="half" idx="2"/>
          </p:nvPr>
        </p:nvPicPr>
        <p:blipFill>
          <a:blip r:embed="rId2"/>
          <a:stretch>
            <a:fillRect/>
          </a:stretch>
        </p:blipFill>
        <p:spPr>
          <a:xfrm>
            <a:off x="6193652" y="1784726"/>
            <a:ext cx="5781700" cy="3755624"/>
          </a:xfrm>
        </p:spPr>
      </p:pic>
    </p:spTree>
    <p:extLst>
      <p:ext uri="{BB962C8B-B14F-4D97-AF65-F5344CB8AC3E}">
        <p14:creationId xmlns:p14="http://schemas.microsoft.com/office/powerpoint/2010/main" val="36497957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text, book, old, painted&#10;&#10;Description automatically generated">
            <a:extLst>
              <a:ext uri="{FF2B5EF4-FFF2-40B4-BE49-F238E27FC236}">
                <a16:creationId xmlns:a16="http://schemas.microsoft.com/office/drawing/2014/main" id="{1E9E664A-2E6E-4D88-97E4-595F2D28E24A}"/>
              </a:ext>
            </a:extLst>
          </p:cNvPr>
          <p:cNvPicPr>
            <a:picLocks noGrp="1" noChangeAspect="1"/>
          </p:cNvPicPr>
          <p:nvPr>
            <p:ph sz="half" idx="2"/>
          </p:nvPr>
        </p:nvPicPr>
        <p:blipFill rotWithShape="1">
          <a:blip r:embed="rId2"/>
          <a:srcRect t="22374" r="1" b="13618"/>
          <a:stretch/>
        </p:blipFill>
        <p:spPr>
          <a:xfrm>
            <a:off x="4117521" y="10"/>
            <a:ext cx="8074479" cy="6857990"/>
          </a:xfrm>
          <a:prstGeom prst="rect">
            <a:avLst/>
          </a:prstGeom>
        </p:spPr>
      </p:pic>
      <p:sp>
        <p:nvSpPr>
          <p:cNvPr id="10" name="Freeform: Shape 9">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FA98EB-B1F3-469C-ADCD-23E4912C87E2}"/>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Коледа</a:t>
            </a:r>
          </a:p>
        </p:txBody>
      </p:sp>
      <p:sp>
        <p:nvSpPr>
          <p:cNvPr id="3" name="Content Placeholder 2">
            <a:extLst>
              <a:ext uri="{FF2B5EF4-FFF2-40B4-BE49-F238E27FC236}">
                <a16:creationId xmlns:a16="http://schemas.microsoft.com/office/drawing/2014/main" id="{1D580DE7-EF7E-4A6A-9937-CF9DF91CE723}"/>
              </a:ext>
            </a:extLst>
          </p:cNvPr>
          <p:cNvSpPr>
            <a:spLocks noGrp="1"/>
          </p:cNvSpPr>
          <p:nvPr>
            <p:ph sz="half" idx="1"/>
          </p:nvPr>
        </p:nvSpPr>
        <p:spPr>
          <a:xfrm>
            <a:off x="804672" y="2022601"/>
            <a:ext cx="3941499" cy="4154361"/>
          </a:xfrm>
        </p:spPr>
        <p:txBody>
          <a:bodyPr vert="horz" lIns="91440" tIns="45720" rIns="91440" bIns="45720" rtlCol="0" anchor="t">
            <a:normAutofit/>
          </a:bodyPr>
          <a:lstStyle/>
          <a:p>
            <a:r>
              <a:rPr lang="en-US" sz="2000" b="1" dirty="0" err="1"/>
              <a:t>Рождество</a:t>
            </a:r>
            <a:r>
              <a:rPr lang="en-US" sz="2000" b="1" dirty="0"/>
              <a:t> </a:t>
            </a:r>
            <a:r>
              <a:rPr lang="en-US" sz="2000" b="1" dirty="0" err="1"/>
              <a:t>Христово</a:t>
            </a:r>
            <a:r>
              <a:rPr lang="en-US" sz="2000" dirty="0"/>
              <a:t>, </a:t>
            </a:r>
            <a:r>
              <a:rPr lang="en-US" sz="2000" dirty="0" err="1"/>
              <a:t>също</a:t>
            </a:r>
            <a:r>
              <a:rPr lang="en-US" sz="2000" dirty="0"/>
              <a:t> </a:t>
            </a:r>
            <a:r>
              <a:rPr lang="en-US" sz="2000" b="1" dirty="0" err="1"/>
              <a:t>Коледа</a:t>
            </a:r>
            <a:r>
              <a:rPr lang="en-US" sz="2000" b="1" dirty="0"/>
              <a:t>,</a:t>
            </a:r>
            <a:r>
              <a:rPr lang="en-US" sz="2000" dirty="0"/>
              <a:t> е </a:t>
            </a:r>
            <a:r>
              <a:rPr lang="en-US" sz="2000" dirty="0" err="1"/>
              <a:t>един</a:t>
            </a:r>
            <a:r>
              <a:rPr lang="en-US" sz="2000" dirty="0"/>
              <a:t> </a:t>
            </a:r>
            <a:r>
              <a:rPr lang="en-US" sz="2000" dirty="0" err="1"/>
              <a:t>от</a:t>
            </a:r>
            <a:r>
              <a:rPr lang="en-US" sz="2000" dirty="0"/>
              <a:t> </a:t>
            </a:r>
            <a:r>
              <a:rPr lang="en-US" sz="2000" dirty="0" err="1"/>
              <a:t>най-големите</a:t>
            </a:r>
            <a:r>
              <a:rPr lang="en-US" sz="2000" dirty="0"/>
              <a:t> </a:t>
            </a:r>
            <a:r>
              <a:rPr lang="en-US" sz="2000" dirty="0" err="1"/>
              <a:t>християнски</a:t>
            </a:r>
            <a:r>
              <a:rPr lang="en-US" sz="2000" dirty="0"/>
              <a:t> </a:t>
            </a:r>
            <a:r>
              <a:rPr lang="en-US" sz="2000" dirty="0" err="1"/>
              <a:t>празници</a:t>
            </a:r>
            <a:r>
              <a:rPr lang="en-US" sz="2000" dirty="0"/>
              <a:t>. </a:t>
            </a:r>
            <a:r>
              <a:rPr lang="en-US" sz="2000" dirty="0" err="1"/>
              <a:t>На</a:t>
            </a:r>
            <a:r>
              <a:rPr lang="en-US" sz="2000" dirty="0"/>
              <a:t> </a:t>
            </a:r>
            <a:r>
              <a:rPr lang="en-US" sz="2000" dirty="0" err="1"/>
              <a:t>него</a:t>
            </a:r>
            <a:r>
              <a:rPr lang="en-US" sz="2000" dirty="0"/>
              <a:t> </a:t>
            </a:r>
            <a:r>
              <a:rPr lang="en-US" sz="2000" dirty="0" err="1"/>
              <a:t>християните</a:t>
            </a:r>
            <a:r>
              <a:rPr lang="en-US" sz="2000" dirty="0"/>
              <a:t> </a:t>
            </a:r>
            <a:r>
              <a:rPr lang="en-US" sz="2000" dirty="0" err="1"/>
              <a:t>честват</a:t>
            </a:r>
            <a:r>
              <a:rPr lang="en-US" sz="2000" dirty="0"/>
              <a:t> </a:t>
            </a:r>
            <a:r>
              <a:rPr lang="en-US" sz="2000" dirty="0" err="1"/>
              <a:t>раждането</a:t>
            </a:r>
            <a:r>
              <a:rPr lang="en-US" sz="2000" dirty="0"/>
              <a:t> </a:t>
            </a:r>
            <a:r>
              <a:rPr lang="en-US" sz="2000" dirty="0" err="1"/>
              <a:t>на</a:t>
            </a:r>
            <a:r>
              <a:rPr lang="en-US" sz="2000" dirty="0"/>
              <a:t> </a:t>
            </a:r>
            <a:r>
              <a:rPr lang="en-US" sz="2000" dirty="0" err="1"/>
              <a:t>Сина</a:t>
            </a:r>
            <a:r>
              <a:rPr lang="en-US" sz="2000" dirty="0"/>
              <a:t> </a:t>
            </a:r>
            <a:r>
              <a:rPr lang="en-US" sz="2000" dirty="0" err="1"/>
              <a:t>Божий</a:t>
            </a:r>
            <a:r>
              <a:rPr lang="en-US" sz="2000" dirty="0"/>
              <a:t> </a:t>
            </a:r>
            <a:r>
              <a:rPr lang="en-US" sz="2000" dirty="0" err="1"/>
              <a:t>Исус</a:t>
            </a:r>
            <a:r>
              <a:rPr lang="en-US" sz="2000" dirty="0"/>
              <a:t> </a:t>
            </a:r>
            <a:r>
              <a:rPr lang="en-US" sz="2000" dirty="0" err="1"/>
              <a:t>Христос</a:t>
            </a:r>
            <a:r>
              <a:rPr lang="en-US" sz="2000" dirty="0"/>
              <a:t>. </a:t>
            </a:r>
            <a:r>
              <a:rPr lang="en-US" sz="2000" dirty="0" err="1"/>
              <a:t>Според</a:t>
            </a:r>
            <a:r>
              <a:rPr lang="en-US" sz="2000" dirty="0"/>
              <a:t> </a:t>
            </a:r>
            <a:r>
              <a:rPr lang="en-US" sz="2000" dirty="0" err="1"/>
              <a:t>Евангелието</a:t>
            </a:r>
            <a:r>
              <a:rPr lang="en-US" sz="2000" dirty="0"/>
              <a:t> </a:t>
            </a:r>
            <a:r>
              <a:rPr lang="en-US" sz="2000" dirty="0" err="1"/>
              <a:t>от</a:t>
            </a:r>
            <a:r>
              <a:rPr lang="en-US" sz="2000" dirty="0"/>
              <a:t> </a:t>
            </a:r>
            <a:r>
              <a:rPr lang="en-US" sz="2000" dirty="0" err="1"/>
              <a:t>Лука</a:t>
            </a:r>
            <a:r>
              <a:rPr lang="en-US" sz="2000" dirty="0"/>
              <a:t> </a:t>
            </a:r>
            <a:r>
              <a:rPr lang="en-US" sz="2000" dirty="0" err="1"/>
              <a:t>това</a:t>
            </a:r>
            <a:r>
              <a:rPr lang="en-US" sz="2000" dirty="0"/>
              <a:t> </a:t>
            </a:r>
            <a:r>
              <a:rPr lang="en-US" sz="2000" dirty="0" err="1"/>
              <a:t>станало</a:t>
            </a:r>
            <a:r>
              <a:rPr lang="en-US" sz="2000" dirty="0"/>
              <a:t> в </a:t>
            </a:r>
            <a:r>
              <a:rPr lang="en-US" sz="2000" dirty="0" err="1"/>
              <a:t>град</a:t>
            </a:r>
            <a:r>
              <a:rPr lang="en-US" sz="2000" dirty="0"/>
              <a:t> </a:t>
            </a:r>
            <a:r>
              <a:rPr lang="en-US" sz="2000" dirty="0" err="1"/>
              <a:t>Витлеем</a:t>
            </a:r>
            <a:r>
              <a:rPr lang="en-US" sz="2000" dirty="0"/>
              <a:t>, </a:t>
            </a:r>
            <a:r>
              <a:rPr lang="en-US" sz="2000" dirty="0" err="1"/>
              <a:t>провинция</a:t>
            </a:r>
            <a:r>
              <a:rPr lang="en-US" sz="2000" dirty="0"/>
              <a:t> </a:t>
            </a:r>
            <a:r>
              <a:rPr lang="en-US" sz="2000" dirty="0" err="1"/>
              <a:t>Юдея</a:t>
            </a:r>
            <a:r>
              <a:rPr lang="en-US" sz="2000" dirty="0"/>
              <a:t>. </a:t>
            </a:r>
            <a:r>
              <a:rPr lang="en-US" sz="2000" dirty="0" err="1"/>
              <a:t>Православните</a:t>
            </a:r>
            <a:r>
              <a:rPr lang="en-US" sz="2000" dirty="0"/>
              <a:t> </a:t>
            </a:r>
            <a:r>
              <a:rPr lang="en-US" sz="2000" dirty="0" err="1"/>
              <a:t>християни</a:t>
            </a:r>
            <a:r>
              <a:rPr lang="en-US" sz="2000" dirty="0"/>
              <a:t> </a:t>
            </a:r>
            <a:r>
              <a:rPr lang="en-US" sz="2000" dirty="0" err="1"/>
              <a:t>честват</a:t>
            </a:r>
            <a:r>
              <a:rPr lang="en-US" sz="2000" dirty="0"/>
              <a:t> </a:t>
            </a:r>
            <a:r>
              <a:rPr lang="en-US" sz="2000" dirty="0" err="1"/>
              <a:t>Рождество</a:t>
            </a:r>
            <a:r>
              <a:rPr lang="en-US" sz="2000" dirty="0"/>
              <a:t> </a:t>
            </a:r>
            <a:r>
              <a:rPr lang="en-US" sz="2000" dirty="0" err="1"/>
              <a:t>Христово</a:t>
            </a:r>
            <a:r>
              <a:rPr lang="en-US" sz="2000" dirty="0"/>
              <a:t>. </a:t>
            </a:r>
            <a:r>
              <a:rPr lang="en-US" sz="2000" dirty="0" err="1"/>
              <a:t>При</a:t>
            </a:r>
            <a:r>
              <a:rPr lang="en-US" sz="2000" dirty="0"/>
              <a:t> </a:t>
            </a:r>
            <a:r>
              <a:rPr lang="en-US" sz="2000" dirty="0" err="1"/>
              <a:t>католиците</a:t>
            </a:r>
            <a:r>
              <a:rPr lang="en-US" sz="2000" dirty="0"/>
              <a:t> и </a:t>
            </a:r>
            <a:r>
              <a:rPr lang="en-US" sz="2000" dirty="0" err="1"/>
              <a:t>протестантите</a:t>
            </a:r>
            <a:r>
              <a:rPr lang="en-US" sz="2000" dirty="0"/>
              <a:t> </a:t>
            </a:r>
            <a:r>
              <a:rPr lang="en-US" sz="2000" dirty="0" err="1"/>
              <a:t>Рождество</a:t>
            </a:r>
            <a:r>
              <a:rPr lang="en-US" sz="2000" dirty="0"/>
              <a:t> е </a:t>
            </a:r>
            <a:r>
              <a:rPr lang="en-US" sz="2000" dirty="0" err="1"/>
              <a:t>най-почитаният</a:t>
            </a:r>
            <a:r>
              <a:rPr lang="en-US" sz="2000" dirty="0"/>
              <a:t> </a:t>
            </a:r>
            <a:r>
              <a:rPr lang="en-US" sz="2000" dirty="0" err="1"/>
              <a:t>празник</a:t>
            </a:r>
            <a:r>
              <a:rPr lang="en-US" sz="2000" dirty="0"/>
              <a:t>. </a:t>
            </a:r>
          </a:p>
        </p:txBody>
      </p:sp>
    </p:spTree>
    <p:extLst>
      <p:ext uri="{BB962C8B-B14F-4D97-AF65-F5344CB8AC3E}">
        <p14:creationId xmlns:p14="http://schemas.microsoft.com/office/powerpoint/2010/main" val="769833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B1F673-EDFD-43BD-BDE1-E743B036F498}"/>
              </a:ext>
            </a:extLst>
          </p:cNvPr>
          <p:cNvSpPr>
            <a:spLocks noGrp="1"/>
          </p:cNvSpPr>
          <p:nvPr>
            <p:ph type="title"/>
          </p:nvPr>
        </p:nvSpPr>
        <p:spPr>
          <a:xfrm>
            <a:off x="804672" y="640263"/>
            <a:ext cx="5157216" cy="1344975"/>
          </a:xfrm>
        </p:spPr>
        <p:txBody>
          <a:bodyPr vert="horz" lIns="91440" tIns="45720" rIns="91440" bIns="45720" rtlCol="0" anchor="ctr">
            <a:normAutofit/>
          </a:bodyPr>
          <a:lstStyle/>
          <a:p>
            <a:r>
              <a:rPr lang="en-US" sz="4000" kern="1200">
                <a:solidFill>
                  <a:schemeClr val="tx1"/>
                </a:solidFill>
                <a:latin typeface="+mj-lt"/>
                <a:ea typeface="+mj-ea"/>
                <a:cs typeface="+mj-cs"/>
              </a:rPr>
              <a:t>Коледа</a:t>
            </a:r>
          </a:p>
        </p:txBody>
      </p:sp>
      <p:sp>
        <p:nvSpPr>
          <p:cNvPr id="3" name="Content Placeholder 2">
            <a:extLst>
              <a:ext uri="{FF2B5EF4-FFF2-40B4-BE49-F238E27FC236}">
                <a16:creationId xmlns:a16="http://schemas.microsoft.com/office/drawing/2014/main" id="{DF999711-46B3-4E01-9BBC-61625D903590}"/>
              </a:ext>
            </a:extLst>
          </p:cNvPr>
          <p:cNvSpPr>
            <a:spLocks noGrp="1"/>
          </p:cNvSpPr>
          <p:nvPr>
            <p:ph sz="half" idx="1"/>
          </p:nvPr>
        </p:nvSpPr>
        <p:spPr>
          <a:xfrm>
            <a:off x="804672" y="2121763"/>
            <a:ext cx="5157216" cy="3773010"/>
          </a:xfrm>
        </p:spPr>
        <p:txBody>
          <a:bodyPr vert="horz" lIns="91440" tIns="45720" rIns="91440" bIns="45720" rtlCol="0">
            <a:normAutofit/>
          </a:bodyPr>
          <a:lstStyle/>
          <a:p>
            <a:r>
              <a:rPr lang="en-US" sz="2000"/>
              <a:t>В ранното християнство празникът Рождество Христово няма устойчива дата. Източните Църкви празнували това събитие на Богоявление (6 януари) още по времето на император Константин Велики, преди 336 г. В 3 век Ориген увещава християните да не го празнуват на този ден, като посочва, че на този ден праведният Йов и пророк Еремия скърбели (Йов 14:4; Еремия 20:14). </a:t>
            </a:r>
          </a:p>
        </p:txBody>
      </p:sp>
      <p:pic>
        <p:nvPicPr>
          <p:cNvPr id="5" name="Picture 5">
            <a:extLst>
              <a:ext uri="{FF2B5EF4-FFF2-40B4-BE49-F238E27FC236}">
                <a16:creationId xmlns:a16="http://schemas.microsoft.com/office/drawing/2014/main" id="{6B071BE4-D6AF-4224-885B-BAE4A32FF741}"/>
              </a:ext>
            </a:extLst>
          </p:cNvPr>
          <p:cNvPicPr>
            <a:picLocks noGrp="1" noChangeAspect="1"/>
          </p:cNvPicPr>
          <p:nvPr>
            <p:ph sz="half" idx="2"/>
          </p:nvPr>
        </p:nvPicPr>
        <p:blipFill>
          <a:blip r:embed="rId2"/>
          <a:stretch>
            <a:fillRect/>
          </a:stretch>
        </p:blipFill>
        <p:spPr>
          <a:xfrm>
            <a:off x="7104375" y="484632"/>
            <a:ext cx="4467496" cy="5733287"/>
          </a:xfrm>
          <a:prstGeom prst="rect">
            <a:avLst/>
          </a:prstGeom>
        </p:spPr>
      </p:pic>
    </p:spTree>
    <p:extLst>
      <p:ext uri="{BB962C8B-B14F-4D97-AF65-F5344CB8AC3E}">
        <p14:creationId xmlns:p14="http://schemas.microsoft.com/office/powerpoint/2010/main" val="4109706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3D1C4964396AC143951A138B30608644" ma:contentTypeVersion="7" ma:contentTypeDescription="Създаване на нов документ" ma:contentTypeScope="" ma:versionID="6849b06b590a3cce4feeac103a17f529">
  <xsd:schema xmlns:xsd="http://www.w3.org/2001/XMLSchema" xmlns:xs="http://www.w3.org/2001/XMLSchema" xmlns:p="http://schemas.microsoft.com/office/2006/metadata/properties" xmlns:ns2="f2af9fe2-d14e-4f65-8099-46d236b1cc81" targetNamespace="http://schemas.microsoft.com/office/2006/metadata/properties" ma:root="true" ma:fieldsID="f4cb70ffe8cc6b5263e1ff4d6d79fc4d" ns2:_="">
    <xsd:import namespace="f2af9fe2-d14e-4f65-8099-46d236b1c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af9fe2-d14e-4f65-8099-46d236b1c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D3993C-7D0D-431E-B1DE-1D97CFB0AEE2}"/>
</file>

<file path=customXml/itemProps2.xml><?xml version="1.0" encoding="utf-8"?>
<ds:datastoreItem xmlns:ds="http://schemas.openxmlformats.org/officeDocument/2006/customXml" ds:itemID="{D7193597-E809-4543-917D-60C1E6D7322F}"/>
</file>

<file path=customXml/itemProps3.xml><?xml version="1.0" encoding="utf-8"?>
<ds:datastoreItem xmlns:ds="http://schemas.openxmlformats.org/officeDocument/2006/customXml" ds:itemID="{151411FB-C6AE-4E46-9E09-41C52A68E6A7}"/>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Презентация за празниците</vt:lpstr>
      <vt:lpstr>Великден</vt:lpstr>
      <vt:lpstr>Великден</vt:lpstr>
      <vt:lpstr>Курбан байрам</vt:lpstr>
      <vt:lpstr>Курбан байрам</vt:lpstr>
      <vt:lpstr>Рамазан байрам</vt:lpstr>
      <vt:lpstr>Пасха</vt:lpstr>
      <vt:lpstr>Коледа</vt:lpstr>
      <vt:lpstr>Коледа</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140</cp:revision>
  <dcterms:created xsi:type="dcterms:W3CDTF">2021-06-07T16:25:19Z</dcterms:created>
  <dcterms:modified xsi:type="dcterms:W3CDTF">2021-06-08T18:52:03Z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0x0101003D1C4964396AC143951A138B30608644</vt:lpwstr>
  </property>
</Properties>
</file>