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30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0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9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809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9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9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6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420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3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43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82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1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20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D3773-CC78-41C0-8824-BC90CD3BFC3A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41634-EBF0-46EA-A4BD-CED0FDD464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2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Планетата земя-безценен дар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Мартин Петев Петков </a:t>
            </a:r>
            <a:r>
              <a:rPr lang="en-US" dirty="0" smtClean="0"/>
              <a:t>V</a:t>
            </a:r>
            <a:r>
              <a:rPr lang="bg-BG" dirty="0" smtClean="0"/>
              <a:t> а клас №17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9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84217" y="982132"/>
            <a:ext cx="9812381" cy="1473685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55" y="3125288"/>
            <a:ext cx="4038534" cy="263543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9" y="2945389"/>
            <a:ext cx="3857489" cy="29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3811" y="794800"/>
            <a:ext cx="3977436" cy="576800"/>
          </a:xfrm>
        </p:spPr>
        <p:txBody>
          <a:bodyPr/>
          <a:lstStyle/>
          <a:p>
            <a:r>
              <a:rPr lang="bg-BG" dirty="0" smtClean="0"/>
              <a:t>Замърсяването на водите.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6" y="1371600"/>
            <a:ext cx="5894570" cy="3805517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93811" y="1694329"/>
            <a:ext cx="3816071" cy="3482788"/>
          </a:xfrm>
        </p:spPr>
        <p:txBody>
          <a:bodyPr>
            <a:normAutofit/>
          </a:bodyPr>
          <a:lstStyle/>
          <a:p>
            <a:r>
              <a:rPr lang="ru-RU" sz="2000" dirty="0"/>
              <a:t>Селското стопанство е друга проблемна област. Изкуствената тор, увеличаваща </a:t>
            </a:r>
            <a:r>
              <a:rPr lang="ru-RU" sz="2000" dirty="0" smtClean="0"/>
              <a:t>добивите </a:t>
            </a:r>
            <a:r>
              <a:rPr lang="ru-RU" sz="2000" dirty="0"/>
              <a:t>от реколтата и пестицидите, </a:t>
            </a:r>
            <a:r>
              <a:rPr lang="ru-RU" sz="2000" dirty="0" err="1"/>
              <a:t>използвани</a:t>
            </a:r>
            <a:r>
              <a:rPr lang="ru-RU" sz="2000" dirty="0"/>
              <a:t> за </a:t>
            </a:r>
            <a:r>
              <a:rPr lang="ru-RU" sz="2000" dirty="0" err="1"/>
              <a:t>унищожаване</a:t>
            </a:r>
            <a:r>
              <a:rPr lang="ru-RU" sz="2000" dirty="0"/>
              <a:t> на </a:t>
            </a:r>
            <a:r>
              <a:rPr lang="ru-RU" sz="2000" dirty="0" err="1"/>
              <a:t>вредителите</a:t>
            </a:r>
            <a:r>
              <a:rPr lang="ru-RU" sz="2000" dirty="0"/>
              <a:t>, </a:t>
            </a:r>
            <a:r>
              <a:rPr lang="ru-RU" sz="2000" dirty="0" err="1"/>
              <a:t>попадат</a:t>
            </a:r>
            <a:r>
              <a:rPr lang="ru-RU" sz="2000" dirty="0"/>
              <a:t> </a:t>
            </a:r>
            <a:r>
              <a:rPr lang="ru-RU" sz="2000" dirty="0" err="1"/>
              <a:t>директно</a:t>
            </a:r>
            <a:r>
              <a:rPr lang="ru-RU" sz="2000" dirty="0"/>
              <a:t> от </a:t>
            </a:r>
            <a:r>
              <a:rPr lang="ru-RU" sz="2000" dirty="0" err="1"/>
              <a:t>почвата</a:t>
            </a:r>
            <a:r>
              <a:rPr lang="ru-RU" sz="2000" dirty="0"/>
              <a:t> в </a:t>
            </a:r>
            <a:r>
              <a:rPr lang="ru-RU" sz="2000" dirty="0" err="1"/>
              <a:t>подпочвените</a:t>
            </a:r>
            <a:r>
              <a:rPr lang="ru-RU" sz="2000" dirty="0"/>
              <a:t> и </a:t>
            </a:r>
            <a:r>
              <a:rPr lang="ru-RU" sz="2000" dirty="0" err="1"/>
              <a:t>питейните</a:t>
            </a:r>
            <a:r>
              <a:rPr lang="ru-RU" sz="2000" dirty="0"/>
              <a:t> води. </a:t>
            </a:r>
            <a:r>
              <a:rPr lang="ru-RU" sz="2000" dirty="0" err="1"/>
              <a:t>Тези</a:t>
            </a:r>
            <a:r>
              <a:rPr lang="ru-RU" sz="2000" dirty="0"/>
              <a:t> </a:t>
            </a:r>
            <a:r>
              <a:rPr lang="ru-RU" sz="2000" dirty="0" err="1"/>
              <a:t>химикали</a:t>
            </a:r>
            <a:r>
              <a:rPr lang="ru-RU" sz="2000" dirty="0"/>
              <a:t> </a:t>
            </a:r>
            <a:r>
              <a:rPr lang="ru-RU" sz="2000" dirty="0" err="1"/>
              <a:t>причиняват</a:t>
            </a:r>
            <a:r>
              <a:rPr lang="ru-RU" sz="2000" dirty="0"/>
              <a:t> </a:t>
            </a:r>
            <a:r>
              <a:rPr lang="ru-RU" sz="2000" dirty="0" err="1"/>
              <a:t>болести</a:t>
            </a:r>
            <a:r>
              <a:rPr lang="ru-RU" sz="2000" dirty="0"/>
              <a:t> у </a:t>
            </a:r>
            <a:r>
              <a:rPr lang="ru-RU" sz="2000" dirty="0" err="1"/>
              <a:t>децата</a:t>
            </a:r>
            <a:r>
              <a:rPr lang="ru-RU" sz="2000" dirty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805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Причини за замърсяването на въздуха.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07" y="1854929"/>
            <a:ext cx="5382521" cy="361454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 flipH="1" flipV="1">
            <a:off x="5012266" y="546946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22" y="3065129"/>
            <a:ext cx="3668509" cy="27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7503" y="927463"/>
            <a:ext cx="3591698" cy="813768"/>
          </a:xfrm>
        </p:spPr>
        <p:txBody>
          <a:bodyPr/>
          <a:lstStyle/>
          <a:p>
            <a:r>
              <a:rPr lang="bg-BG" dirty="0" smtClean="0"/>
              <a:t>Изсичането на горите.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81" y="841571"/>
            <a:ext cx="5826210" cy="2778654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93811" y="1894114"/>
            <a:ext cx="3905206" cy="3958045"/>
          </a:xfrm>
        </p:spPr>
        <p:txBody>
          <a:bodyPr/>
          <a:lstStyle/>
          <a:p>
            <a:r>
              <a:rPr lang="ru-RU" dirty="0" err="1"/>
              <a:t>Дърветата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пречиствателните</a:t>
            </a:r>
            <a:r>
              <a:rPr lang="ru-RU" dirty="0"/>
              <a:t> станции за </a:t>
            </a:r>
            <a:r>
              <a:rPr lang="ru-RU" dirty="0" err="1"/>
              <a:t>питейната</a:t>
            </a:r>
            <a:r>
              <a:rPr lang="ru-RU" dirty="0"/>
              <a:t> вода. </a:t>
            </a:r>
            <a:r>
              <a:rPr lang="ru-RU" dirty="0" err="1"/>
              <a:t>Дърветата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белият</a:t>
            </a:r>
            <a:r>
              <a:rPr lang="ru-RU" dirty="0"/>
              <a:t> </a:t>
            </a:r>
            <a:r>
              <a:rPr lang="ru-RU" dirty="0" err="1"/>
              <a:t>дроб</a:t>
            </a:r>
            <a:r>
              <a:rPr lang="ru-RU" dirty="0"/>
              <a:t> на </a:t>
            </a:r>
            <a:r>
              <a:rPr lang="ru-RU" dirty="0" err="1"/>
              <a:t>България</a:t>
            </a:r>
            <a:r>
              <a:rPr lang="ru-RU" dirty="0"/>
              <a:t> и </a:t>
            </a:r>
            <a:r>
              <a:rPr lang="ru-RU" dirty="0" err="1"/>
              <a:t>цялата</a:t>
            </a:r>
            <a:r>
              <a:rPr lang="ru-RU" dirty="0"/>
              <a:t> планета. Те </a:t>
            </a:r>
            <a:r>
              <a:rPr lang="ru-RU" dirty="0" err="1"/>
              <a:t>са</a:t>
            </a:r>
            <a:r>
              <a:rPr lang="ru-RU" dirty="0"/>
              <a:t> дом за много </a:t>
            </a:r>
            <a:r>
              <a:rPr lang="ru-RU" dirty="0" err="1"/>
              <a:t>животни</a:t>
            </a:r>
            <a:r>
              <a:rPr lang="ru-RU" dirty="0"/>
              <a:t> и </a:t>
            </a:r>
            <a:r>
              <a:rPr lang="ru-RU" dirty="0" err="1"/>
              <a:t>птици</a:t>
            </a:r>
            <a:r>
              <a:rPr lang="ru-RU" dirty="0"/>
              <a:t>. Горите </a:t>
            </a:r>
            <a:r>
              <a:rPr lang="ru-RU" dirty="0" err="1"/>
              <a:t>предпазват</a:t>
            </a:r>
            <a:r>
              <a:rPr lang="ru-RU" dirty="0"/>
              <a:t> от наводнения, </a:t>
            </a:r>
            <a:r>
              <a:rPr lang="ru-RU" dirty="0" err="1"/>
              <a:t>смекчават</a:t>
            </a:r>
            <a:r>
              <a:rPr lang="ru-RU" dirty="0"/>
              <a:t> климата, </a:t>
            </a:r>
            <a:r>
              <a:rPr lang="ru-RU" dirty="0" err="1"/>
              <a:t>намаляват</a:t>
            </a:r>
            <a:r>
              <a:rPr lang="ru-RU" dirty="0"/>
              <a:t> шума и праха, </a:t>
            </a:r>
            <a:r>
              <a:rPr lang="ru-RU" dirty="0" err="1"/>
              <a:t>намаляват</a:t>
            </a:r>
            <a:r>
              <a:rPr lang="ru-RU" dirty="0"/>
              <a:t> </a:t>
            </a:r>
            <a:r>
              <a:rPr lang="ru-RU" dirty="0" err="1"/>
              <a:t>парниковите</a:t>
            </a:r>
            <a:r>
              <a:rPr lang="ru-RU" dirty="0"/>
              <a:t> </a:t>
            </a:r>
            <a:r>
              <a:rPr lang="ru-RU" dirty="0" err="1"/>
              <a:t>газове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03" y="3620225"/>
            <a:ext cx="3918857" cy="2607821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1293811" y="3553235"/>
            <a:ext cx="4871858" cy="122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Дърветата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също</a:t>
            </a:r>
            <a:r>
              <a:rPr lang="ru-RU" dirty="0" smtClean="0"/>
              <a:t> толкова </a:t>
            </a:r>
            <a:r>
              <a:rPr lang="ru-RU" dirty="0" err="1" smtClean="0"/>
              <a:t>важни</a:t>
            </a:r>
            <a:r>
              <a:rPr lang="ru-RU" dirty="0" smtClean="0"/>
              <a:t> за </a:t>
            </a:r>
            <a:r>
              <a:rPr lang="ru-RU" dirty="0" err="1" smtClean="0"/>
              <a:t>хората</a:t>
            </a:r>
            <a:r>
              <a:rPr lang="ru-RU" dirty="0" smtClean="0"/>
              <a:t>, </a:t>
            </a:r>
            <a:r>
              <a:rPr lang="ru-RU" dirty="0" err="1" smtClean="0"/>
              <a:t>колкото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храната</a:t>
            </a:r>
            <a:r>
              <a:rPr lang="ru-RU" dirty="0" smtClean="0"/>
              <a:t> и </a:t>
            </a:r>
            <a:r>
              <a:rPr lang="ru-RU" dirty="0" err="1" smtClean="0"/>
              <a:t>водата</a:t>
            </a:r>
            <a:r>
              <a:rPr lang="ru-RU" dirty="0" smtClean="0"/>
              <a:t>. За да се </a:t>
            </a:r>
            <a:r>
              <a:rPr lang="ru-RU" dirty="0" err="1" smtClean="0"/>
              <a:t>поддържа</a:t>
            </a:r>
            <a:r>
              <a:rPr lang="ru-RU" dirty="0" smtClean="0"/>
              <a:t> </a:t>
            </a:r>
            <a:r>
              <a:rPr lang="ru-RU" dirty="0" err="1" smtClean="0"/>
              <a:t>градският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свеж и чист, </a:t>
            </a:r>
            <a:r>
              <a:rPr lang="ru-RU" dirty="0" err="1" smtClean="0"/>
              <a:t>дървета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покриват</a:t>
            </a:r>
            <a:r>
              <a:rPr lang="ru-RU" dirty="0" smtClean="0"/>
              <a:t> </a:t>
            </a:r>
            <a:r>
              <a:rPr lang="ru-RU" dirty="0" err="1" smtClean="0"/>
              <a:t>най-малко</a:t>
            </a:r>
            <a:r>
              <a:rPr lang="ru-RU" dirty="0" smtClean="0"/>
              <a:t> 40% от </a:t>
            </a:r>
            <a:r>
              <a:rPr lang="ru-RU" dirty="0" err="1" smtClean="0"/>
              <a:t>площта</a:t>
            </a:r>
            <a:r>
              <a:rPr lang="ru-RU" dirty="0" smtClean="0"/>
              <a:t> на града.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984069" y="465183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Дърветата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също</a:t>
            </a:r>
            <a:r>
              <a:rPr lang="ru-RU" dirty="0" smtClean="0"/>
              <a:t> толкова </a:t>
            </a:r>
            <a:r>
              <a:rPr lang="ru-RU" dirty="0" err="1" smtClean="0"/>
              <a:t>важни</a:t>
            </a:r>
            <a:r>
              <a:rPr lang="ru-RU" dirty="0" smtClean="0"/>
              <a:t> за </a:t>
            </a:r>
            <a:r>
              <a:rPr lang="ru-RU" dirty="0" err="1" smtClean="0"/>
              <a:t>хората</a:t>
            </a:r>
            <a:r>
              <a:rPr lang="ru-RU" dirty="0" smtClean="0"/>
              <a:t>, </a:t>
            </a:r>
            <a:r>
              <a:rPr lang="ru-RU" dirty="0" err="1" smtClean="0"/>
              <a:t>колкото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храната</a:t>
            </a:r>
            <a:r>
              <a:rPr lang="ru-RU" dirty="0" smtClean="0"/>
              <a:t> и </a:t>
            </a:r>
            <a:r>
              <a:rPr lang="ru-RU" dirty="0" err="1" smtClean="0"/>
              <a:t>водата</a:t>
            </a:r>
            <a:r>
              <a:rPr lang="ru-RU" dirty="0" smtClean="0"/>
              <a:t>. За да се </a:t>
            </a:r>
            <a:r>
              <a:rPr lang="ru-RU" dirty="0" err="1" smtClean="0"/>
              <a:t>поддържа</a:t>
            </a:r>
            <a:r>
              <a:rPr lang="ru-RU" dirty="0" smtClean="0"/>
              <a:t> </a:t>
            </a:r>
            <a:r>
              <a:rPr lang="ru-RU" dirty="0" err="1" smtClean="0"/>
              <a:t>градският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свеж и чист, </a:t>
            </a:r>
            <a:r>
              <a:rPr lang="ru-RU" dirty="0" err="1" smtClean="0"/>
              <a:t>дървета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покриват</a:t>
            </a:r>
            <a:r>
              <a:rPr lang="ru-RU" dirty="0" smtClean="0"/>
              <a:t> </a:t>
            </a:r>
            <a:r>
              <a:rPr lang="ru-RU" dirty="0" err="1" smtClean="0"/>
              <a:t>най-малко</a:t>
            </a:r>
            <a:r>
              <a:rPr lang="ru-RU" dirty="0" smtClean="0"/>
              <a:t> 40% от </a:t>
            </a:r>
            <a:r>
              <a:rPr lang="ru-RU" dirty="0" err="1" smtClean="0"/>
              <a:t>площта</a:t>
            </a:r>
            <a:r>
              <a:rPr lang="ru-RU" dirty="0" smtClean="0"/>
              <a:t> на града.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3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3811" y="982132"/>
            <a:ext cx="3718455" cy="533160"/>
          </a:xfrm>
        </p:spPr>
        <p:txBody>
          <a:bodyPr/>
          <a:lstStyle/>
          <a:p>
            <a:r>
              <a:rPr lang="bg-BG" dirty="0" smtClean="0"/>
              <a:t>Цигарения дим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93811" y="1998617"/>
            <a:ext cx="3813766" cy="4232366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 </a:t>
            </a:r>
            <a:r>
              <a:rPr lang="ru-RU" sz="2600" dirty="0" err="1"/>
              <a:t>Цигареният</a:t>
            </a:r>
            <a:r>
              <a:rPr lang="ru-RU" sz="2600" dirty="0"/>
              <a:t> </a:t>
            </a:r>
            <a:r>
              <a:rPr lang="ru-RU" sz="2600" dirty="0" err="1"/>
              <a:t>дим</a:t>
            </a:r>
            <a:r>
              <a:rPr lang="ru-RU" sz="2600" dirty="0"/>
              <a:t> </a:t>
            </a:r>
            <a:r>
              <a:rPr lang="ru-RU" sz="2600" dirty="0" err="1"/>
              <a:t>съдържа</a:t>
            </a:r>
            <a:r>
              <a:rPr lang="ru-RU" sz="2600" dirty="0"/>
              <a:t> над 4 800 химически </a:t>
            </a:r>
            <a:r>
              <a:rPr lang="ru-RU" sz="2600" dirty="0" err="1"/>
              <a:t>съединения</a:t>
            </a:r>
            <a:r>
              <a:rPr lang="ru-RU" sz="2600" dirty="0"/>
              <a:t>, </a:t>
            </a:r>
            <a:r>
              <a:rPr lang="ru-RU" sz="2600" dirty="0" err="1"/>
              <a:t>като</a:t>
            </a:r>
            <a:r>
              <a:rPr lang="ru-RU" sz="2600" dirty="0"/>
              <a:t> за 69 от </a:t>
            </a:r>
            <a:r>
              <a:rPr lang="ru-RU" sz="2600" dirty="0" err="1"/>
              <a:t>тях</a:t>
            </a:r>
            <a:r>
              <a:rPr lang="ru-RU" sz="2600" dirty="0"/>
              <a:t> е доказано, че </a:t>
            </a:r>
            <a:r>
              <a:rPr lang="ru-RU" sz="2600" dirty="0" err="1"/>
              <a:t>причиняват</a:t>
            </a:r>
            <a:r>
              <a:rPr lang="ru-RU" sz="2600" dirty="0"/>
              <a:t> </a:t>
            </a:r>
            <a:r>
              <a:rPr lang="ru-RU" sz="2600" dirty="0" err="1"/>
              <a:t>ракови</a:t>
            </a:r>
            <a:r>
              <a:rPr lang="ru-RU" sz="2600" dirty="0"/>
              <a:t> </a:t>
            </a:r>
            <a:r>
              <a:rPr lang="ru-RU" sz="2600" dirty="0" err="1"/>
              <a:t>заболявания</a:t>
            </a:r>
            <a:r>
              <a:rPr lang="ru-RU" sz="2600" dirty="0"/>
              <a:t>. </a:t>
            </a:r>
            <a:r>
              <a:rPr lang="ru-RU" sz="2600" dirty="0" err="1"/>
              <a:t>Въздухът</a:t>
            </a:r>
            <a:r>
              <a:rPr lang="ru-RU" sz="2600" dirty="0"/>
              <a:t> в </a:t>
            </a:r>
            <a:r>
              <a:rPr lang="ru-RU" sz="2600" dirty="0" err="1"/>
              <a:t>затворени</a:t>
            </a:r>
            <a:r>
              <a:rPr lang="ru-RU" sz="2600" dirty="0"/>
              <a:t> помещения се </a:t>
            </a:r>
            <a:r>
              <a:rPr lang="ru-RU" sz="2600" dirty="0" err="1"/>
              <a:t>замърсява</a:t>
            </a:r>
            <a:r>
              <a:rPr lang="ru-RU" sz="2600" dirty="0"/>
              <a:t> </a:t>
            </a:r>
            <a:r>
              <a:rPr lang="ru-RU" sz="2600" dirty="0" err="1"/>
              <a:t>директно</a:t>
            </a:r>
            <a:r>
              <a:rPr lang="ru-RU" sz="2600" dirty="0"/>
              <a:t> от т. н. “</a:t>
            </a:r>
            <a:r>
              <a:rPr lang="ru-RU" sz="2600" dirty="0" err="1"/>
              <a:t>странична</a:t>
            </a:r>
            <a:r>
              <a:rPr lang="ru-RU" sz="2600" dirty="0"/>
              <a:t> </a:t>
            </a:r>
            <a:r>
              <a:rPr lang="ru-RU" sz="2600" dirty="0" err="1"/>
              <a:t>димна</a:t>
            </a:r>
            <a:r>
              <a:rPr lang="ru-RU" sz="2600" dirty="0"/>
              <a:t> струя” при </a:t>
            </a:r>
            <a:r>
              <a:rPr lang="ru-RU" sz="2600" dirty="0" err="1"/>
              <a:t>пушенето</a:t>
            </a:r>
            <a:r>
              <a:rPr lang="ru-RU" sz="2600" dirty="0"/>
              <a:t> на </a:t>
            </a:r>
            <a:r>
              <a:rPr lang="ru-RU" sz="2600" dirty="0" err="1"/>
              <a:t>цигари</a:t>
            </a:r>
            <a:r>
              <a:rPr lang="ru-RU" sz="2600" dirty="0"/>
              <a:t>. От </a:t>
            </a:r>
            <a:r>
              <a:rPr lang="ru-RU" sz="2600" dirty="0" err="1"/>
              <a:t>нея</a:t>
            </a:r>
            <a:r>
              <a:rPr lang="ru-RU" sz="2600" dirty="0"/>
              <a:t> се отделят никотин, </a:t>
            </a:r>
            <a:r>
              <a:rPr lang="ru-RU" sz="2600" dirty="0" err="1"/>
              <a:t>катрани</a:t>
            </a:r>
            <a:r>
              <a:rPr lang="ru-RU" sz="2600" dirty="0"/>
              <a:t>, </a:t>
            </a:r>
            <a:r>
              <a:rPr lang="ru-RU" sz="2600" dirty="0" err="1"/>
              <a:t>въглероден</a:t>
            </a:r>
            <a:r>
              <a:rPr lang="ru-RU" sz="2600" dirty="0"/>
              <a:t> оксид, серен диоксид, кадмий, </a:t>
            </a:r>
            <a:r>
              <a:rPr lang="ru-RU" sz="2600" dirty="0" err="1"/>
              <a:t>арсен</a:t>
            </a:r>
            <a:r>
              <a:rPr lang="ru-RU" sz="2600" dirty="0"/>
              <a:t>, хром, </a:t>
            </a:r>
            <a:r>
              <a:rPr lang="ru-RU" sz="2600" dirty="0" err="1"/>
              <a:t>нитрозамини</a:t>
            </a:r>
            <a:r>
              <a:rPr lang="ru-RU" sz="2600" dirty="0"/>
              <a:t>, </a:t>
            </a:r>
            <a:r>
              <a:rPr lang="ru-RU" sz="2600" dirty="0" err="1"/>
              <a:t>бензпирени</a:t>
            </a:r>
            <a:r>
              <a:rPr lang="ru-RU" sz="2600" dirty="0"/>
              <a:t>, </a:t>
            </a:r>
            <a:r>
              <a:rPr lang="ru-RU" sz="2600" dirty="0" err="1"/>
              <a:t>амоняк</a:t>
            </a:r>
            <a:r>
              <a:rPr lang="ru-RU" sz="2600" dirty="0"/>
              <a:t>, </a:t>
            </a:r>
            <a:r>
              <a:rPr lang="ru-RU" sz="2600" dirty="0" err="1"/>
              <a:t>формалдехид</a:t>
            </a:r>
            <a:r>
              <a:rPr lang="ru-RU" sz="2600" dirty="0"/>
              <a:t> и </a:t>
            </a:r>
            <a:r>
              <a:rPr lang="ru-RU" sz="2600" dirty="0" err="1"/>
              <a:t>други</a:t>
            </a:r>
            <a:r>
              <a:rPr lang="ru-RU" sz="2600" dirty="0"/>
              <a:t>. </a:t>
            </a:r>
            <a:r>
              <a:rPr lang="ru-RU" sz="2600" dirty="0" err="1"/>
              <a:t>Въздействието</a:t>
            </a:r>
            <a:r>
              <a:rPr lang="ru-RU" sz="2600" dirty="0"/>
              <a:t> на </a:t>
            </a:r>
            <a:r>
              <a:rPr lang="ru-RU" sz="2600" dirty="0" err="1"/>
              <a:t>тютюневия</a:t>
            </a:r>
            <a:r>
              <a:rPr lang="ru-RU" sz="2600" dirty="0"/>
              <a:t> </a:t>
            </a:r>
            <a:r>
              <a:rPr lang="ru-RU" sz="2600" dirty="0" err="1"/>
              <a:t>дим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да </a:t>
            </a:r>
            <a:r>
              <a:rPr lang="ru-RU" sz="2600" dirty="0" err="1"/>
              <a:t>доведе</a:t>
            </a:r>
            <a:r>
              <a:rPr lang="ru-RU" sz="2600" dirty="0"/>
              <a:t> до </a:t>
            </a:r>
            <a:r>
              <a:rPr lang="ru-RU" sz="2600" dirty="0" err="1"/>
              <a:t>дразнене</a:t>
            </a:r>
            <a:r>
              <a:rPr lang="ru-RU" sz="2600" dirty="0"/>
              <a:t> на </a:t>
            </a:r>
            <a:r>
              <a:rPr lang="ru-RU" sz="2600" dirty="0" err="1"/>
              <a:t>очите</a:t>
            </a:r>
            <a:r>
              <a:rPr lang="ru-RU" sz="2600" dirty="0"/>
              <a:t> и </a:t>
            </a:r>
            <a:r>
              <a:rPr lang="ru-RU" sz="2600" dirty="0" err="1"/>
              <a:t>гърлото</a:t>
            </a:r>
            <a:r>
              <a:rPr lang="ru-RU" sz="2600" dirty="0"/>
              <a:t>; </a:t>
            </a:r>
            <a:r>
              <a:rPr lang="ru-RU" sz="2600" dirty="0" err="1"/>
              <a:t>главоболие</a:t>
            </a:r>
            <a:r>
              <a:rPr lang="ru-RU" sz="2600" dirty="0"/>
              <a:t> и </a:t>
            </a:r>
            <a:r>
              <a:rPr lang="ru-RU" sz="2600" dirty="0" err="1"/>
              <a:t>отпадналост</a:t>
            </a:r>
            <a:r>
              <a:rPr lang="ru-RU" sz="2600" dirty="0"/>
              <a:t>; </a:t>
            </a:r>
            <a:r>
              <a:rPr lang="ru-RU" sz="2600" dirty="0" err="1"/>
              <a:t>бронхити</a:t>
            </a:r>
            <a:r>
              <a:rPr lang="ru-RU" sz="2600" dirty="0"/>
              <a:t> и пневмонии; астма; </a:t>
            </a:r>
            <a:r>
              <a:rPr lang="ru-RU" sz="2600" dirty="0" err="1"/>
              <a:t>сърдечно-съдови</a:t>
            </a:r>
            <a:r>
              <a:rPr lang="ru-RU" sz="2600" dirty="0"/>
              <a:t> </a:t>
            </a:r>
            <a:r>
              <a:rPr lang="ru-RU" sz="2600" dirty="0" err="1"/>
              <a:t>проблеми</a:t>
            </a:r>
            <a:r>
              <a:rPr lang="ru-RU" sz="2600" dirty="0"/>
              <a:t>; </a:t>
            </a:r>
            <a:r>
              <a:rPr lang="ru-RU" sz="2600" dirty="0" err="1"/>
              <a:t>ракови</a:t>
            </a:r>
            <a:r>
              <a:rPr lang="ru-RU" sz="2600" dirty="0"/>
              <a:t> </a:t>
            </a:r>
            <a:r>
              <a:rPr lang="ru-RU" sz="2600" dirty="0" err="1"/>
              <a:t>заболявания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856411"/>
            <a:ext cx="2314575" cy="1981200"/>
          </a:xfrm>
          <a:prstGeom prst="rect">
            <a:avLst/>
          </a:prstGeo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792058"/>
            <a:ext cx="5669280" cy="5398725"/>
          </a:xfrm>
        </p:spPr>
      </p:pic>
    </p:spTree>
    <p:extLst>
      <p:ext uri="{BB962C8B-B14F-4D97-AF65-F5344CB8AC3E}">
        <p14:creationId xmlns:p14="http://schemas.microsoft.com/office/powerpoint/2010/main" val="39630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3811" y="919164"/>
            <a:ext cx="3718455" cy="583066"/>
          </a:xfrm>
        </p:spPr>
        <p:txBody>
          <a:bodyPr/>
          <a:lstStyle/>
          <a:p>
            <a:r>
              <a:rPr lang="bg-BG" dirty="0" smtClean="0"/>
              <a:t>22 април –денят на земята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49" y="600892"/>
            <a:ext cx="5428887" cy="3148148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13666" y="1770378"/>
            <a:ext cx="3718455" cy="3719046"/>
          </a:xfrm>
        </p:spPr>
        <p:txBody>
          <a:bodyPr/>
          <a:lstStyle/>
          <a:p>
            <a:r>
              <a:rPr lang="ru-RU"/>
              <a:t>България е една от първите страни, присъединили се към международното отбелязване на Деня на Земята,</a:t>
            </a:r>
            <a:endParaRPr lang="bg-BG" dirty="0"/>
          </a:p>
        </p:txBody>
      </p:sp>
      <p:sp>
        <p:nvSpPr>
          <p:cNvPr id="6" name="AutoShape 2" descr="Световният ден на земята се отбелязва на 22 април | МОСВ"/>
          <p:cNvSpPr>
            <a:spLocks noChangeAspect="1" noChangeArrowheads="1"/>
          </p:cNvSpPr>
          <p:nvPr/>
        </p:nvSpPr>
        <p:spPr bwMode="auto">
          <a:xfrm>
            <a:off x="155575" y="-700088"/>
            <a:ext cx="3124200" cy="22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4" descr="Световният ден на земята се отбелязва на 22 април | МОСВ"/>
          <p:cNvSpPr>
            <a:spLocks noChangeAspect="1" noChangeArrowheads="1"/>
          </p:cNvSpPr>
          <p:nvPr/>
        </p:nvSpPr>
        <p:spPr bwMode="auto">
          <a:xfrm>
            <a:off x="307975" y="-5476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94" y="3629901"/>
            <a:ext cx="2464331" cy="2150822"/>
          </a:xfrm>
          <a:prstGeom prst="rect">
            <a:avLst/>
          </a:prstGeom>
        </p:spPr>
      </p:pic>
      <p:sp>
        <p:nvSpPr>
          <p:cNvPr id="9" name="Правоъгълник 8"/>
          <p:cNvSpPr/>
          <p:nvPr/>
        </p:nvSpPr>
        <p:spPr>
          <a:xfrm>
            <a:off x="1213666" y="2776314"/>
            <a:ext cx="4437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Денят</a:t>
            </a:r>
            <a:r>
              <a:rPr lang="ru-RU" dirty="0" smtClean="0"/>
              <a:t> на </a:t>
            </a:r>
            <a:r>
              <a:rPr lang="ru-RU" dirty="0" err="1" smtClean="0"/>
              <a:t>Земята</a:t>
            </a:r>
            <a:r>
              <a:rPr lang="ru-RU" dirty="0" smtClean="0"/>
              <a:t> се </a:t>
            </a:r>
            <a:r>
              <a:rPr lang="ru-RU" dirty="0" err="1" smtClean="0"/>
              <a:t>отбелязва</a:t>
            </a:r>
            <a:r>
              <a:rPr lang="ru-RU" dirty="0" smtClean="0"/>
              <a:t> за </a:t>
            </a:r>
            <a:r>
              <a:rPr lang="ru-RU" dirty="0" err="1" smtClean="0"/>
              <a:t>първи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в </a:t>
            </a:r>
            <a:r>
              <a:rPr lang="ru-RU" dirty="0" err="1" smtClean="0"/>
              <a:t>България</a:t>
            </a:r>
            <a:r>
              <a:rPr lang="ru-RU" dirty="0" smtClean="0"/>
              <a:t> на 14 </a:t>
            </a:r>
            <a:r>
              <a:rPr lang="ru-RU" dirty="0" err="1" smtClean="0"/>
              <a:t>декември</a:t>
            </a:r>
            <a:r>
              <a:rPr lang="ru-RU" dirty="0" smtClean="0"/>
              <a:t> 1930 г. по инициатива на </a:t>
            </a:r>
            <a:r>
              <a:rPr lang="ru-RU" dirty="0" err="1" smtClean="0"/>
              <a:t>тогавашния</a:t>
            </a:r>
            <a:r>
              <a:rPr lang="ru-RU" dirty="0" smtClean="0"/>
              <a:t> </a:t>
            </a:r>
            <a:r>
              <a:rPr lang="ru-RU" dirty="0" err="1" smtClean="0"/>
              <a:t>министър</a:t>
            </a:r>
            <a:r>
              <a:rPr lang="ru-RU" dirty="0" smtClean="0"/>
              <a:t> на </a:t>
            </a:r>
            <a:r>
              <a:rPr lang="ru-RU" dirty="0" err="1" smtClean="0"/>
              <a:t>Земеделието</a:t>
            </a:r>
            <a:r>
              <a:rPr lang="ru-RU" dirty="0" smtClean="0"/>
              <a:t> и </a:t>
            </a:r>
            <a:r>
              <a:rPr lang="ru-RU" dirty="0" err="1" smtClean="0"/>
              <a:t>държавните</a:t>
            </a:r>
            <a:r>
              <a:rPr lang="ru-RU" dirty="0" smtClean="0"/>
              <a:t> </a:t>
            </a:r>
            <a:r>
              <a:rPr lang="ru-RU" dirty="0" err="1" smtClean="0"/>
              <a:t>имоти</a:t>
            </a:r>
            <a:r>
              <a:rPr lang="ru-RU" dirty="0" smtClean="0"/>
              <a:t> </a:t>
            </a:r>
            <a:r>
              <a:rPr lang="ru-RU" dirty="0" err="1" smtClean="0"/>
              <a:t>Григор</a:t>
            </a:r>
            <a:r>
              <a:rPr lang="ru-RU" dirty="0" smtClean="0"/>
              <a:t> Василев. 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722811" y="4098045"/>
            <a:ext cx="492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първи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на </a:t>
            </a:r>
            <a:r>
              <a:rPr lang="ru-RU" dirty="0" err="1" smtClean="0"/>
              <a:t>Земята</a:t>
            </a:r>
            <a:r>
              <a:rPr lang="ru-RU" dirty="0" smtClean="0"/>
              <a:t> се </a:t>
            </a:r>
            <a:r>
              <a:rPr lang="ru-RU" dirty="0" err="1" smtClean="0"/>
              <a:t>отбелязва</a:t>
            </a:r>
            <a:r>
              <a:rPr lang="ru-RU" dirty="0" smtClean="0"/>
              <a:t> </a:t>
            </a:r>
            <a:r>
              <a:rPr lang="ru-RU" dirty="0" err="1" smtClean="0"/>
              <a:t>официално</a:t>
            </a:r>
            <a:r>
              <a:rPr lang="ru-RU" dirty="0" smtClean="0"/>
              <a:t> на 22 </a:t>
            </a:r>
            <a:r>
              <a:rPr lang="ru-RU" dirty="0" err="1" smtClean="0"/>
              <a:t>април</a:t>
            </a:r>
            <a:r>
              <a:rPr lang="ru-RU" dirty="0" smtClean="0"/>
              <a:t> 1970 г. в САЩ и Канада.</a:t>
            </a:r>
            <a:endParaRPr lang="bg-BG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722811" y="4689359"/>
            <a:ext cx="476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ървото</a:t>
            </a:r>
            <a:r>
              <a:rPr lang="ru-RU" dirty="0" smtClean="0"/>
              <a:t> </a:t>
            </a:r>
            <a:r>
              <a:rPr lang="ru-RU" dirty="0" err="1" smtClean="0"/>
              <a:t>честване</a:t>
            </a:r>
            <a:r>
              <a:rPr lang="ru-RU" dirty="0" smtClean="0"/>
              <a:t> на </a:t>
            </a:r>
            <a:r>
              <a:rPr lang="ru-RU" dirty="0" err="1" smtClean="0"/>
              <a:t>Деня</a:t>
            </a:r>
            <a:r>
              <a:rPr lang="ru-RU" dirty="0" smtClean="0"/>
              <a:t> на </a:t>
            </a:r>
            <a:r>
              <a:rPr lang="ru-RU" dirty="0" err="1" smtClean="0"/>
              <a:t>Земята</a:t>
            </a:r>
            <a:r>
              <a:rPr lang="ru-RU" dirty="0" smtClean="0"/>
              <a:t> се </a:t>
            </a:r>
            <a:r>
              <a:rPr lang="ru-RU" dirty="0" err="1" smtClean="0"/>
              <a:t>организира</a:t>
            </a:r>
            <a:r>
              <a:rPr lang="ru-RU" dirty="0" smtClean="0"/>
              <a:t> от </a:t>
            </a:r>
            <a:r>
              <a:rPr lang="ru-RU" dirty="0" err="1" smtClean="0"/>
              <a:t>Гейлорд</a:t>
            </a:r>
            <a:r>
              <a:rPr lang="ru-RU" dirty="0" smtClean="0"/>
              <a:t> </a:t>
            </a:r>
            <a:r>
              <a:rPr lang="ru-RU" dirty="0" err="1" smtClean="0"/>
              <a:t>Нелсън</a:t>
            </a:r>
            <a:r>
              <a:rPr lang="ru-RU" dirty="0" smtClean="0"/>
              <a:t> </a:t>
            </a:r>
            <a:endParaRPr lang="bg-BG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756465" y="5351232"/>
            <a:ext cx="549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България</a:t>
            </a:r>
            <a:r>
              <a:rPr lang="ru-RU" dirty="0" smtClean="0"/>
              <a:t> е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първите</a:t>
            </a:r>
            <a:r>
              <a:rPr lang="ru-RU" dirty="0" smtClean="0"/>
              <a:t> </a:t>
            </a:r>
            <a:r>
              <a:rPr lang="ru-RU" dirty="0" err="1" smtClean="0"/>
              <a:t>страни</a:t>
            </a:r>
            <a:r>
              <a:rPr lang="ru-RU" dirty="0" smtClean="0"/>
              <a:t>, </a:t>
            </a:r>
            <a:r>
              <a:rPr lang="ru-RU" dirty="0" err="1" smtClean="0"/>
              <a:t>присъединили</a:t>
            </a:r>
            <a:r>
              <a:rPr lang="ru-RU" dirty="0" smtClean="0"/>
              <a:t> се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международното</a:t>
            </a:r>
            <a:r>
              <a:rPr lang="ru-RU" dirty="0" smtClean="0"/>
              <a:t> </a:t>
            </a:r>
            <a:r>
              <a:rPr lang="ru-RU" dirty="0" err="1" smtClean="0"/>
              <a:t>отбелязване</a:t>
            </a:r>
            <a:r>
              <a:rPr lang="ru-RU" dirty="0" smtClean="0"/>
              <a:t> на </a:t>
            </a:r>
            <a:r>
              <a:rPr lang="ru-RU" dirty="0" err="1" smtClean="0"/>
              <a:t>Деня</a:t>
            </a:r>
            <a:r>
              <a:rPr lang="ru-RU" dirty="0" smtClean="0"/>
              <a:t> на </a:t>
            </a:r>
            <a:r>
              <a:rPr lang="ru-RU" dirty="0" err="1" smtClean="0"/>
              <a:t>Земята</a:t>
            </a:r>
            <a:r>
              <a:rPr lang="ru-RU" dirty="0" smtClean="0"/>
              <a:t>,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95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01783" y="783771"/>
            <a:ext cx="3810483" cy="796835"/>
          </a:xfrm>
        </p:spPr>
        <p:txBody>
          <a:bodyPr/>
          <a:lstStyle/>
          <a:p>
            <a:r>
              <a:rPr lang="bg-BG" dirty="0" smtClean="0"/>
              <a:t>Рециклиране 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8" y="783771"/>
            <a:ext cx="6192404" cy="2756263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84217" y="1789612"/>
            <a:ext cx="4101737" cy="4086254"/>
          </a:xfrm>
        </p:spPr>
        <p:txBody>
          <a:bodyPr>
            <a:normAutofit/>
          </a:bodyPr>
          <a:lstStyle/>
          <a:p>
            <a:r>
              <a:rPr lang="ru-RU" sz="1800" dirty="0"/>
              <a:t>Един </a:t>
            </a:r>
            <a:r>
              <a:rPr lang="ru-RU" sz="1800" dirty="0" err="1"/>
              <a:t>изключително</a:t>
            </a:r>
            <a:r>
              <a:rPr lang="ru-RU" sz="1800" dirty="0"/>
              <a:t> важен начин да </a:t>
            </a:r>
            <a:r>
              <a:rPr lang="ru-RU" sz="1800" dirty="0" err="1"/>
              <a:t>опазим</a:t>
            </a:r>
            <a:r>
              <a:rPr lang="ru-RU" sz="1800" dirty="0"/>
              <a:t> </a:t>
            </a:r>
            <a:r>
              <a:rPr lang="ru-RU" sz="1800" dirty="0" err="1"/>
              <a:t>околната</a:t>
            </a:r>
            <a:r>
              <a:rPr lang="ru-RU" sz="1800" dirty="0"/>
              <a:t> среда и света, в </a:t>
            </a:r>
            <a:r>
              <a:rPr lang="ru-RU" sz="1800" dirty="0" err="1"/>
              <a:t>който</a:t>
            </a:r>
            <a:r>
              <a:rPr lang="ru-RU" sz="1800" dirty="0"/>
              <a:t> </a:t>
            </a:r>
            <a:r>
              <a:rPr lang="ru-RU" sz="1800" dirty="0" err="1"/>
              <a:t>живеем</a:t>
            </a:r>
            <a:r>
              <a:rPr lang="ru-RU" sz="1800" dirty="0"/>
              <a:t>, е да </a:t>
            </a:r>
            <a:r>
              <a:rPr lang="ru-RU" sz="1800" dirty="0" err="1"/>
              <a:t>рециклираме</a:t>
            </a:r>
            <a:r>
              <a:rPr lang="ru-RU" sz="1800" dirty="0"/>
              <a:t>. </a:t>
            </a:r>
            <a:r>
              <a:rPr lang="ru-RU" sz="1800" dirty="0" err="1"/>
              <a:t>Ако</a:t>
            </a:r>
            <a:r>
              <a:rPr lang="ru-RU" sz="1800" dirty="0"/>
              <a:t> не се </a:t>
            </a:r>
            <a:r>
              <a:rPr lang="ru-RU" sz="1800" dirty="0" err="1"/>
              <a:t>опитаме</a:t>
            </a:r>
            <a:r>
              <a:rPr lang="ru-RU" sz="1800" dirty="0"/>
              <a:t> да </a:t>
            </a:r>
            <a:r>
              <a:rPr lang="ru-RU" sz="1800" dirty="0" err="1"/>
              <a:t>спрем</a:t>
            </a:r>
            <a:r>
              <a:rPr lang="ru-RU" sz="1800" dirty="0"/>
              <a:t> </a:t>
            </a:r>
            <a:r>
              <a:rPr lang="ru-RU" sz="1800" dirty="0" err="1"/>
              <a:t>производството</a:t>
            </a:r>
            <a:r>
              <a:rPr lang="ru-RU" sz="1800" dirty="0"/>
              <a:t> на </a:t>
            </a:r>
            <a:r>
              <a:rPr lang="ru-RU" sz="1800" dirty="0" err="1"/>
              <a:t>пластмаса</a:t>
            </a:r>
            <a:r>
              <a:rPr lang="ru-RU" sz="1800" dirty="0"/>
              <a:t> и </a:t>
            </a:r>
            <a:r>
              <a:rPr lang="ru-RU" sz="1800" dirty="0" err="1"/>
              <a:t>масовото</a:t>
            </a:r>
            <a:r>
              <a:rPr lang="ru-RU" sz="1800" dirty="0"/>
              <a:t> </a:t>
            </a:r>
            <a:r>
              <a:rPr lang="ru-RU" sz="1800" dirty="0" err="1"/>
              <a:t>изсичане</a:t>
            </a:r>
            <a:r>
              <a:rPr lang="ru-RU" sz="1800" dirty="0"/>
              <a:t> на гори, след </a:t>
            </a:r>
            <a:r>
              <a:rPr lang="ru-RU" sz="1800" dirty="0" err="1"/>
              <a:t>няколко</a:t>
            </a:r>
            <a:r>
              <a:rPr lang="ru-RU" sz="1800" dirty="0"/>
              <a:t> </a:t>
            </a:r>
            <a:r>
              <a:rPr lang="ru-RU" sz="1800" dirty="0" err="1"/>
              <a:t>години</a:t>
            </a:r>
            <a:r>
              <a:rPr lang="ru-RU" sz="1800" dirty="0"/>
              <a:t> </a:t>
            </a:r>
            <a:r>
              <a:rPr lang="ru-RU" sz="1800" dirty="0" err="1"/>
              <a:t>буквално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бъдем</a:t>
            </a:r>
            <a:r>
              <a:rPr lang="ru-RU" sz="1800" dirty="0"/>
              <a:t> </a:t>
            </a:r>
            <a:r>
              <a:rPr lang="ru-RU" sz="1800" dirty="0" err="1"/>
              <a:t>затрупани</a:t>
            </a:r>
            <a:r>
              <a:rPr lang="ru-RU" sz="1800" dirty="0"/>
              <a:t> с </a:t>
            </a:r>
            <a:r>
              <a:rPr lang="ru-RU" sz="1800" dirty="0" err="1"/>
              <a:t>боклуци</a:t>
            </a:r>
            <a:r>
              <a:rPr lang="ru-RU" sz="1800" dirty="0"/>
              <a:t> и </a:t>
            </a:r>
            <a:r>
              <a:rPr lang="ru-RU" sz="1800" dirty="0" err="1"/>
              <a:t>отровени</a:t>
            </a:r>
            <a:r>
              <a:rPr lang="ru-RU" sz="1800" dirty="0"/>
              <a:t>. В </a:t>
            </a:r>
            <a:r>
              <a:rPr lang="ru-RU" sz="1800" dirty="0" err="1"/>
              <a:t>допълнение</a:t>
            </a:r>
            <a:r>
              <a:rPr lang="ru-RU" sz="1800" dirty="0"/>
              <a:t> </a:t>
            </a:r>
            <a:r>
              <a:rPr lang="ru-RU" sz="1800" dirty="0" err="1"/>
              <a:t>производството</a:t>
            </a:r>
            <a:r>
              <a:rPr lang="ru-RU" sz="1800" dirty="0"/>
              <a:t> на </a:t>
            </a:r>
            <a:r>
              <a:rPr lang="ru-RU" sz="1800" dirty="0" err="1"/>
              <a:t>всякакви</a:t>
            </a:r>
            <a:r>
              <a:rPr lang="ru-RU" sz="1800" dirty="0"/>
              <a:t> стоки се </a:t>
            </a:r>
            <a:r>
              <a:rPr lang="ru-RU" sz="1800" dirty="0" err="1"/>
              <a:t>увеличава</a:t>
            </a:r>
            <a:r>
              <a:rPr lang="ru-RU" sz="1800" dirty="0"/>
              <a:t>, за да отговори на </a:t>
            </a:r>
            <a:r>
              <a:rPr lang="ru-RU" sz="1800" dirty="0" err="1"/>
              <a:t>нарастващите</a:t>
            </a:r>
            <a:r>
              <a:rPr lang="ru-RU" sz="1800" dirty="0"/>
              <a:t> </a:t>
            </a:r>
            <a:r>
              <a:rPr lang="ru-RU" sz="1800" dirty="0" err="1"/>
              <a:t>нужди</a:t>
            </a:r>
            <a:r>
              <a:rPr lang="ru-RU" sz="1800" dirty="0"/>
              <a:t> на </a:t>
            </a:r>
            <a:r>
              <a:rPr lang="ru-RU" sz="1800" dirty="0" err="1"/>
              <a:t>човечеството</a:t>
            </a:r>
            <a:r>
              <a:rPr lang="ru-RU" sz="1800" dirty="0"/>
              <a:t>. </a:t>
            </a:r>
            <a:r>
              <a:rPr lang="ru-RU" sz="1800" dirty="0" err="1"/>
              <a:t>Тези</a:t>
            </a:r>
            <a:r>
              <a:rPr lang="ru-RU" sz="1800" dirty="0"/>
              <a:t> стоки </a:t>
            </a:r>
            <a:r>
              <a:rPr lang="ru-RU" sz="1800" dirty="0" err="1"/>
              <a:t>имат</a:t>
            </a:r>
            <a:r>
              <a:rPr lang="ru-RU" sz="1800" dirty="0"/>
              <a:t> свой срок на </a:t>
            </a:r>
            <a:r>
              <a:rPr lang="ru-RU" sz="1800" dirty="0" err="1"/>
              <a:t>годност</a:t>
            </a:r>
            <a:r>
              <a:rPr lang="ru-RU" sz="1800" dirty="0"/>
              <a:t>, след </a:t>
            </a:r>
            <a:r>
              <a:rPr lang="ru-RU" sz="1800" dirty="0" err="1"/>
              <a:t>който</a:t>
            </a:r>
            <a:r>
              <a:rPr lang="ru-RU" sz="1800" dirty="0"/>
              <a:t> се </a:t>
            </a:r>
            <a:r>
              <a:rPr lang="ru-RU" sz="1800" dirty="0" err="1"/>
              <a:t>превръщат</a:t>
            </a:r>
            <a:r>
              <a:rPr lang="ru-RU" sz="1800" dirty="0"/>
              <a:t> в </a:t>
            </a:r>
            <a:r>
              <a:rPr lang="ru-RU" sz="1800" dirty="0" err="1"/>
              <a:t>боклук</a:t>
            </a:r>
            <a:r>
              <a:rPr lang="ru-RU" sz="1800" dirty="0"/>
              <a:t>, </a:t>
            </a:r>
            <a:r>
              <a:rPr lang="ru-RU" sz="1800" dirty="0" err="1"/>
              <a:t>който</a:t>
            </a:r>
            <a:r>
              <a:rPr lang="ru-RU" sz="1800" dirty="0"/>
              <a:t> не е </a:t>
            </a:r>
            <a:r>
              <a:rPr lang="ru-RU" sz="1800" dirty="0" err="1"/>
              <a:t>био</a:t>
            </a:r>
            <a:r>
              <a:rPr lang="ru-RU" sz="1800" dirty="0"/>
              <a:t> </a:t>
            </a:r>
            <a:r>
              <a:rPr lang="ru-RU" sz="1800" dirty="0" err="1"/>
              <a:t>разградим</a:t>
            </a:r>
            <a:r>
              <a:rPr lang="ru-RU" sz="1800" dirty="0"/>
              <a:t> и </a:t>
            </a:r>
            <a:r>
              <a:rPr lang="ru-RU" sz="1800" dirty="0" err="1"/>
              <a:t>отравя</a:t>
            </a:r>
            <a:r>
              <a:rPr lang="ru-RU" sz="1800" dirty="0"/>
              <a:t> </a:t>
            </a:r>
            <a:r>
              <a:rPr lang="ru-RU" sz="1800" dirty="0" err="1"/>
              <a:t>почвата</a:t>
            </a:r>
            <a:r>
              <a:rPr lang="ru-RU" sz="1800" dirty="0"/>
              <a:t> и </a:t>
            </a:r>
            <a:r>
              <a:rPr lang="ru-RU" sz="1800" dirty="0" err="1"/>
              <a:t>Земята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цяло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69" y="3670664"/>
            <a:ext cx="3756797" cy="22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3811" y="849086"/>
            <a:ext cx="3718455" cy="705394"/>
          </a:xfrm>
        </p:spPr>
        <p:txBody>
          <a:bodyPr/>
          <a:lstStyle/>
          <a:p>
            <a:r>
              <a:rPr lang="bg-BG" dirty="0" smtClean="0"/>
              <a:t>Найлоновите торбички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7" y="744583"/>
            <a:ext cx="5149332" cy="2883626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93811" y="1698171"/>
            <a:ext cx="3718455" cy="3771298"/>
          </a:xfrm>
        </p:spPr>
        <p:txBody>
          <a:bodyPr>
            <a:noAutofit/>
          </a:bodyPr>
          <a:lstStyle/>
          <a:p>
            <a:r>
              <a:rPr lang="ru-RU" sz="1800" dirty="0"/>
              <a:t> Само за </a:t>
            </a:r>
            <a:r>
              <a:rPr lang="ru-RU" sz="1800" dirty="0" err="1"/>
              <a:t>една</a:t>
            </a:r>
            <a:r>
              <a:rPr lang="ru-RU" sz="1800" dirty="0"/>
              <a:t> година в света се </a:t>
            </a:r>
            <a:r>
              <a:rPr lang="ru-RU" sz="1800" dirty="0" err="1"/>
              <a:t>произвеждат</a:t>
            </a:r>
            <a:r>
              <a:rPr lang="ru-RU" sz="1800" dirty="0"/>
              <a:t> над един </a:t>
            </a:r>
            <a:r>
              <a:rPr lang="ru-RU" sz="1800" dirty="0" err="1"/>
              <a:t>трилион</a:t>
            </a:r>
            <a:r>
              <a:rPr lang="ru-RU" sz="1800" dirty="0"/>
              <a:t> </a:t>
            </a:r>
            <a:r>
              <a:rPr lang="ru-RU" sz="1800" dirty="0" err="1"/>
              <a:t>найлонови</a:t>
            </a:r>
            <a:r>
              <a:rPr lang="ru-RU" sz="1800" dirty="0"/>
              <a:t> </a:t>
            </a:r>
            <a:r>
              <a:rPr lang="ru-RU" sz="1800" dirty="0" err="1"/>
              <a:t>торбички</a:t>
            </a:r>
            <a:r>
              <a:rPr lang="ru-RU" sz="1800" dirty="0"/>
              <a:t>, </a:t>
            </a:r>
            <a:r>
              <a:rPr lang="ru-RU" sz="1800" dirty="0" err="1"/>
              <a:t>чийто</a:t>
            </a:r>
            <a:r>
              <a:rPr lang="ru-RU" sz="1800" dirty="0"/>
              <a:t> срок на </a:t>
            </a:r>
            <a:r>
              <a:rPr lang="ru-RU" sz="1800" dirty="0" err="1"/>
              <a:t>разпад</a:t>
            </a:r>
            <a:r>
              <a:rPr lang="ru-RU" sz="1800" dirty="0"/>
              <a:t> е </a:t>
            </a:r>
            <a:r>
              <a:rPr lang="ru-RU" sz="1800" dirty="0" smtClean="0"/>
              <a:t>1000 </a:t>
            </a:r>
            <a:r>
              <a:rPr lang="ru-RU" sz="1800" dirty="0" err="1" smtClean="0"/>
              <a:t>години.Ако</a:t>
            </a:r>
            <a:r>
              <a:rPr lang="ru-RU" sz="1800" dirty="0" smtClean="0"/>
              <a:t> </a:t>
            </a:r>
            <a:r>
              <a:rPr lang="ru-RU" sz="1800" dirty="0"/>
              <a:t>не се </a:t>
            </a:r>
            <a:r>
              <a:rPr lang="ru-RU" sz="1800" dirty="0" err="1"/>
              <a:t>вземат</a:t>
            </a:r>
            <a:r>
              <a:rPr lang="ru-RU" sz="1800" dirty="0"/>
              <a:t> </a:t>
            </a:r>
            <a:r>
              <a:rPr lang="ru-RU" sz="1800" dirty="0" err="1"/>
              <a:t>спешни</a:t>
            </a:r>
            <a:r>
              <a:rPr lang="ru-RU" sz="1800" dirty="0"/>
              <a:t> мерки за </a:t>
            </a:r>
            <a:r>
              <a:rPr lang="ru-RU" sz="1800" dirty="0" err="1"/>
              <a:t>тяхното</a:t>
            </a:r>
            <a:r>
              <a:rPr lang="ru-RU" sz="1800" dirty="0"/>
              <a:t> </a:t>
            </a:r>
            <a:r>
              <a:rPr lang="ru-RU" sz="1800" dirty="0" err="1"/>
              <a:t>рециклиране</a:t>
            </a:r>
            <a:r>
              <a:rPr lang="ru-RU" sz="1800" dirty="0"/>
              <a:t> и за </a:t>
            </a:r>
            <a:r>
              <a:rPr lang="ru-RU" sz="1800" dirty="0" err="1"/>
              <a:t>прекратяване</a:t>
            </a:r>
            <a:r>
              <a:rPr lang="ru-RU" sz="1800" dirty="0"/>
              <a:t> на </a:t>
            </a:r>
            <a:r>
              <a:rPr lang="ru-RU" sz="1800" dirty="0" err="1"/>
              <a:t>това</a:t>
            </a:r>
            <a:r>
              <a:rPr lang="ru-RU" sz="1800" dirty="0"/>
              <a:t> производство, </a:t>
            </a:r>
            <a:r>
              <a:rPr lang="ru-RU" sz="1800" dirty="0" err="1"/>
              <a:t>планетата</a:t>
            </a:r>
            <a:r>
              <a:rPr lang="ru-RU" sz="1800" dirty="0"/>
              <a:t> ни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dirty="0" err="1"/>
              <a:t>буквално</a:t>
            </a:r>
            <a:r>
              <a:rPr lang="ru-RU" sz="1800" dirty="0"/>
              <a:t> </a:t>
            </a:r>
            <a:r>
              <a:rPr lang="ru-RU" sz="1800" dirty="0" err="1"/>
              <a:t>унищожена</a:t>
            </a:r>
            <a:r>
              <a:rPr lang="ru-RU" sz="1800" dirty="0"/>
              <a:t>, </a:t>
            </a:r>
            <a:r>
              <a:rPr lang="ru-RU" sz="1800" dirty="0" err="1"/>
              <a:t>тъй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90% от </a:t>
            </a:r>
            <a:r>
              <a:rPr lang="ru-RU" sz="1800" dirty="0" err="1"/>
              <a:t>тези</a:t>
            </a:r>
            <a:r>
              <a:rPr lang="ru-RU" sz="1800" dirty="0"/>
              <a:t> </a:t>
            </a:r>
            <a:r>
              <a:rPr lang="ru-RU" sz="1800" dirty="0" err="1"/>
              <a:t>найлонови</a:t>
            </a:r>
            <a:r>
              <a:rPr lang="ru-RU" sz="1800" dirty="0"/>
              <a:t> </a:t>
            </a:r>
            <a:r>
              <a:rPr lang="ru-RU" sz="1800" dirty="0" err="1"/>
              <a:t>торбички</a:t>
            </a:r>
            <a:r>
              <a:rPr lang="ru-RU" sz="1800" dirty="0"/>
              <a:t> </a:t>
            </a:r>
            <a:r>
              <a:rPr lang="ru-RU" sz="1800" dirty="0" err="1"/>
              <a:t>биват</a:t>
            </a:r>
            <a:r>
              <a:rPr lang="ru-RU" sz="1800" dirty="0"/>
              <a:t> </a:t>
            </a:r>
            <a:r>
              <a:rPr lang="ru-RU" sz="1800" dirty="0" err="1"/>
              <a:t>изхвърлени</a:t>
            </a:r>
            <a:r>
              <a:rPr lang="ru-RU" sz="1800" dirty="0"/>
              <a:t> в океана. Вследствие на </a:t>
            </a:r>
            <a:r>
              <a:rPr lang="ru-RU" sz="1800" dirty="0" err="1"/>
              <a:t>това</a:t>
            </a:r>
            <a:r>
              <a:rPr lang="ru-RU" sz="1800" dirty="0"/>
              <a:t> </a:t>
            </a:r>
            <a:r>
              <a:rPr lang="ru-RU" sz="1800" dirty="0" err="1"/>
              <a:t>замърсяване</a:t>
            </a:r>
            <a:r>
              <a:rPr lang="ru-RU" sz="1800" dirty="0"/>
              <a:t> </a:t>
            </a:r>
            <a:r>
              <a:rPr lang="ru-RU" sz="1800" dirty="0" err="1"/>
              <a:t>измират</a:t>
            </a:r>
            <a:r>
              <a:rPr lang="ru-RU" sz="1800" dirty="0"/>
              <a:t> </a:t>
            </a:r>
            <a:r>
              <a:rPr lang="ru-RU" sz="1800" dirty="0" err="1"/>
              <a:t>стотици</a:t>
            </a:r>
            <a:r>
              <a:rPr lang="ru-RU" sz="1800" dirty="0"/>
              <a:t> </a:t>
            </a:r>
            <a:r>
              <a:rPr lang="ru-RU" sz="1800" dirty="0" err="1"/>
              <a:t>хиляди</a:t>
            </a:r>
            <a:r>
              <a:rPr lang="ru-RU" sz="1800" dirty="0"/>
              <a:t> </a:t>
            </a:r>
            <a:r>
              <a:rPr lang="ru-RU" sz="1800" dirty="0" err="1"/>
              <a:t>морски</a:t>
            </a:r>
            <a:r>
              <a:rPr lang="ru-RU" sz="1800" dirty="0"/>
              <a:t> </a:t>
            </a:r>
            <a:r>
              <a:rPr lang="ru-RU" sz="1800" dirty="0" err="1"/>
              <a:t>животни</a:t>
            </a:r>
            <a:r>
              <a:rPr lang="ru-RU" sz="1800" dirty="0"/>
              <a:t>, </a:t>
            </a:r>
            <a:r>
              <a:rPr lang="ru-RU" sz="1800" dirty="0" err="1"/>
              <a:t>като</a:t>
            </a:r>
            <a:r>
              <a:rPr lang="ru-RU" sz="1800" dirty="0"/>
              <a:t> цели </a:t>
            </a:r>
            <a:r>
              <a:rPr lang="ru-RU" sz="1800" dirty="0" err="1"/>
              <a:t>видове</a:t>
            </a:r>
            <a:r>
              <a:rPr lang="ru-RU" sz="1800" dirty="0"/>
              <a:t> </a:t>
            </a:r>
            <a:r>
              <a:rPr lang="ru-RU" sz="1800" dirty="0" err="1"/>
              <a:t>биват</a:t>
            </a:r>
            <a:r>
              <a:rPr lang="ru-RU" sz="1800" dirty="0"/>
              <a:t> </a:t>
            </a:r>
            <a:r>
              <a:rPr lang="ru-RU" sz="1800" dirty="0" err="1"/>
              <a:t>унищожени</a:t>
            </a:r>
            <a:r>
              <a:rPr lang="ru-RU" sz="1800" dirty="0"/>
              <a:t> </a:t>
            </a:r>
            <a:r>
              <a:rPr lang="ru-RU" sz="1800" dirty="0" err="1" smtClean="0"/>
              <a:t>завинаги</a:t>
            </a:r>
            <a:r>
              <a:rPr lang="ru-RU" sz="1800" dirty="0" smtClean="0"/>
              <a:t>.</a:t>
            </a:r>
            <a:endParaRPr lang="bg-BG" sz="18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43" y="3885329"/>
            <a:ext cx="3692979" cy="20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3811" y="982132"/>
            <a:ext cx="3670075" cy="559286"/>
          </a:xfrm>
        </p:spPr>
        <p:txBody>
          <a:bodyPr/>
          <a:lstStyle/>
          <a:p>
            <a:r>
              <a:rPr lang="bg-BG" dirty="0" smtClean="0"/>
              <a:t>Глобално затопляне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784795"/>
            <a:ext cx="4336869" cy="293811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93811" y="1685109"/>
            <a:ext cx="3970520" cy="3784361"/>
          </a:xfrm>
        </p:spPr>
        <p:txBody>
          <a:bodyPr>
            <a:normAutofit/>
          </a:bodyPr>
          <a:lstStyle/>
          <a:p>
            <a:r>
              <a:rPr lang="ru-RU" sz="2000" dirty="0" err="1"/>
              <a:t>Глобално</a:t>
            </a:r>
            <a:r>
              <a:rPr lang="ru-RU" sz="2000" dirty="0"/>
              <a:t> </a:t>
            </a:r>
            <a:r>
              <a:rPr lang="ru-RU" sz="2000" dirty="0" err="1"/>
              <a:t>затопляне</a:t>
            </a:r>
            <a:r>
              <a:rPr lang="ru-RU" sz="2000" dirty="0"/>
              <a:t> е </a:t>
            </a:r>
            <a:r>
              <a:rPr lang="ru-RU" sz="2000" dirty="0" err="1"/>
              <a:t>повишаването</a:t>
            </a:r>
            <a:r>
              <a:rPr lang="ru-RU" sz="2000" dirty="0"/>
              <a:t> на </a:t>
            </a:r>
            <a:r>
              <a:rPr lang="ru-RU" sz="2000" dirty="0" err="1"/>
              <a:t>средната</a:t>
            </a:r>
            <a:r>
              <a:rPr lang="ru-RU" sz="2000" dirty="0"/>
              <a:t> температура на </a:t>
            </a:r>
            <a:r>
              <a:rPr lang="ru-RU" sz="2000" dirty="0" err="1"/>
              <a:t>атмосферата</a:t>
            </a:r>
            <a:r>
              <a:rPr lang="ru-RU" sz="2000" dirty="0"/>
              <a:t> и </a:t>
            </a:r>
            <a:r>
              <a:rPr lang="ru-RU" sz="2000" dirty="0" err="1"/>
              <a:t>световния</a:t>
            </a:r>
            <a:r>
              <a:rPr lang="ru-RU" sz="2000" dirty="0"/>
              <a:t> океан на </a:t>
            </a:r>
            <a:r>
              <a:rPr lang="ru-RU" sz="2000" dirty="0" err="1"/>
              <a:t>Земята</a:t>
            </a:r>
            <a:r>
              <a:rPr lang="ru-RU" sz="2000" dirty="0"/>
              <a:t>, </a:t>
            </a:r>
            <a:r>
              <a:rPr lang="ru-RU" sz="2000" dirty="0" err="1"/>
              <a:t>което</a:t>
            </a:r>
            <a:r>
              <a:rPr lang="ru-RU" sz="2000" dirty="0"/>
              <a:t> се </a:t>
            </a:r>
            <a:r>
              <a:rPr lang="ru-RU" sz="2000" dirty="0" err="1"/>
              <a:t>наблюдава</a:t>
            </a:r>
            <a:r>
              <a:rPr lang="ru-RU" sz="2000" dirty="0"/>
              <a:t> от 1950-те </a:t>
            </a:r>
            <a:r>
              <a:rPr lang="ru-RU" sz="2000" dirty="0" err="1"/>
              <a:t>години</a:t>
            </a:r>
            <a:r>
              <a:rPr lang="ru-RU" sz="2000" dirty="0"/>
              <a:t> </a:t>
            </a:r>
            <a:r>
              <a:rPr lang="ru-RU" sz="2000" dirty="0" err="1"/>
              <a:t>насам</a:t>
            </a:r>
            <a:r>
              <a:rPr lang="ru-RU" sz="2000" dirty="0"/>
              <a:t>.</a:t>
            </a:r>
            <a:endParaRPr lang="bg-BG" sz="20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67" y="3783395"/>
            <a:ext cx="3944983" cy="2209190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1221965" y="3577289"/>
            <a:ext cx="4532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Често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синоним на </a:t>
            </a:r>
            <a:r>
              <a:rPr lang="ru-RU" sz="2000" dirty="0" err="1" smtClean="0"/>
              <a:t>глобалното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затопляне</a:t>
            </a:r>
            <a:r>
              <a:rPr lang="ru-RU" sz="2000" dirty="0" smtClean="0"/>
              <a:t> се </a:t>
            </a:r>
            <a:r>
              <a:rPr lang="ru-RU" sz="2000" dirty="0" err="1" smtClean="0"/>
              <a:t>използва</a:t>
            </a:r>
            <a:r>
              <a:rPr lang="ru-RU" sz="2000" dirty="0" smtClean="0"/>
              <a:t> изменение на климата.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593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596</Words>
  <Application>Microsoft Office PowerPoint</Application>
  <PresentationFormat>Широк екран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3" baseType="lpstr">
      <vt:lpstr>Arial</vt:lpstr>
      <vt:lpstr>Garamond</vt:lpstr>
      <vt:lpstr>Органични</vt:lpstr>
      <vt:lpstr>Планетата земя-безценен дар</vt:lpstr>
      <vt:lpstr>Замърсяването на водите.</vt:lpstr>
      <vt:lpstr>Причини за замърсяването на въздуха.</vt:lpstr>
      <vt:lpstr>Изсичането на горите.</vt:lpstr>
      <vt:lpstr>Цигарения дим</vt:lpstr>
      <vt:lpstr>22 април –денят на земята</vt:lpstr>
      <vt:lpstr>Рециклиране </vt:lpstr>
      <vt:lpstr>Найлоновите торбички</vt:lpstr>
      <vt:lpstr>Глобално затопляне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Планетата земя-безценен дар</dc:title>
  <dc:creator>Мартин Петков</dc:creator>
  <cp:lastModifiedBy>Мартин Петков</cp:lastModifiedBy>
  <cp:revision>9</cp:revision>
  <dcterms:created xsi:type="dcterms:W3CDTF">2021-04-19T11:54:57Z</dcterms:created>
  <dcterms:modified xsi:type="dcterms:W3CDTF">2021-04-19T13:13:46Z</dcterms:modified>
</cp:coreProperties>
</file>