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5" r:id="rId17"/>
    <p:sldId id="274" r:id="rId18"/>
    <p:sldId id="276" r:id="rId19"/>
    <p:sldId id="278" r:id="rId20"/>
    <p:sldId id="279" r:id="rId21"/>
    <p:sldId id="283" r:id="rId22"/>
    <p:sldId id="289" r:id="rId23"/>
    <p:sldId id="290" r:id="rId24"/>
    <p:sldId id="2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g-BG" dirty="0" smtClean="0"/>
              <a:t>Планетата Земя</a:t>
            </a:r>
            <a:endParaRPr lang="bg-BG" dirty="0"/>
          </a:p>
        </p:txBody>
      </p:sp>
      <p:sp>
        <p:nvSpPr>
          <p:cNvPr id="3" name="Subtitle 2"/>
          <p:cNvSpPr>
            <a:spLocks noGrp="1"/>
          </p:cNvSpPr>
          <p:nvPr>
            <p:ph type="subTitle" idx="1"/>
          </p:nvPr>
        </p:nvSpPr>
        <p:spPr/>
        <p:txBody>
          <a:bodyPr/>
          <a:lstStyle/>
          <a:p>
            <a:r>
              <a:rPr lang="bg-BG" dirty="0" smtClean="0"/>
              <a:t>Изготвила:Александра Христова 5в клас</a:t>
            </a:r>
            <a:endParaRPr lang="bg-BG" dirty="0"/>
          </a:p>
        </p:txBody>
      </p:sp>
    </p:spTree>
    <p:extLst>
      <p:ext uri="{BB962C8B-B14F-4D97-AF65-F5344CB8AC3E}">
        <p14:creationId xmlns:p14="http://schemas.microsoft.com/office/powerpoint/2010/main" val="179167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Мантия</a:t>
            </a:r>
            <a:endParaRPr lang="bg-BG" dirty="0"/>
          </a:p>
        </p:txBody>
      </p:sp>
      <p:sp>
        <p:nvSpPr>
          <p:cNvPr id="3" name="Content Placeholder 2"/>
          <p:cNvSpPr>
            <a:spLocks noGrp="1"/>
          </p:cNvSpPr>
          <p:nvPr>
            <p:ph idx="1"/>
          </p:nvPr>
        </p:nvSpPr>
        <p:spPr>
          <a:xfrm>
            <a:off x="953589" y="2556931"/>
            <a:ext cx="10607040" cy="3674051"/>
          </a:xfrm>
        </p:spPr>
        <p:txBody>
          <a:bodyPr>
            <a:normAutofit fontScale="92500" lnSpcReduction="20000"/>
          </a:bodyPr>
          <a:lstStyle/>
          <a:p>
            <a:r>
              <a:rPr lang="ru-RU" dirty="0"/>
              <a:t>Земната мантия достига до 2890 km дълбочина, което я прави най-дебелият слой в структурата на планетата. Налягането в най-дълбоките ѝ части е около 1,4 милиона атмосфери (140 GPa). Тя се състои главно от силикатни скали, относително богати на елементи като желязо и магнезий, в сравнение със земната кора. Макар че мантията е твърда, високите температури в нея правят силикатите достатъчно деформируеми, за да пълзят в рамките на продължителни периоди от време. Конвекцията в мантията се проявява на повърхността чрез движенията на тектоничните </a:t>
            </a:r>
            <a:r>
              <a:rPr lang="ru-RU" dirty="0" smtClean="0"/>
              <a:t>плочи. Температурата </a:t>
            </a:r>
            <a:r>
              <a:rPr lang="ru-RU" dirty="0"/>
              <a:t>на топене и вискозитетът на веществата зависят от налягането, на което са подложени. Тъй като налягането в мантията нараства в дълбочина, по-ниските части пълзят по-лесно от по-горните пластове, като за това принос имат и разликите по дълбочина в химичния състав. Вискозитетът на мантията варира между 1021 и 1024 Pa.s, в зависимост от дълбочината.</a:t>
            </a:r>
            <a:endParaRPr lang="bg-BG" dirty="0"/>
          </a:p>
        </p:txBody>
      </p:sp>
    </p:spTree>
    <p:extLst>
      <p:ext uri="{BB962C8B-B14F-4D97-AF65-F5344CB8AC3E}">
        <p14:creationId xmlns:p14="http://schemas.microsoft.com/office/powerpoint/2010/main" val="280946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Кора</a:t>
            </a:r>
            <a:endParaRPr lang="bg-BG" dirty="0"/>
          </a:p>
        </p:txBody>
      </p:sp>
      <p:sp>
        <p:nvSpPr>
          <p:cNvPr id="3" name="Content Placeholder 2"/>
          <p:cNvSpPr>
            <a:spLocks noGrp="1"/>
          </p:cNvSpPr>
          <p:nvPr>
            <p:ph idx="1"/>
          </p:nvPr>
        </p:nvSpPr>
        <p:spPr>
          <a:xfrm>
            <a:off x="1005840" y="2543869"/>
            <a:ext cx="10515601" cy="3634862"/>
          </a:xfrm>
        </p:spPr>
        <p:txBody>
          <a:bodyPr>
            <a:normAutofit fontScale="92500"/>
          </a:bodyPr>
          <a:lstStyle/>
          <a:p>
            <a:r>
              <a:rPr lang="ru-RU" dirty="0"/>
              <a:t>Кората е дебела от 6 до 80 km. Най-тънките ѝ части са океанска кора, която се състои от гъсти желязно-магнезиеви силикати. Континенталната кора е по-дебела, по-лека е от океанската и е съставена от натриеви, калиеви и алуминиеви силикати. Границата между кората и мантията се проявява като рязка промяна на скоростта на разпространението на сеизмичните вълни – ефект, известен под името граница на Мохоровичич. Смята се, че най-общо причината за ефекта е промяната на химичния състав на </a:t>
            </a:r>
            <a:r>
              <a:rPr lang="ru-RU" dirty="0" smtClean="0"/>
              <a:t>скалите. Материал </a:t>
            </a:r>
            <a:r>
              <a:rPr lang="ru-RU" dirty="0"/>
              <a:t>от вътрешността на Земята постоянно изригва на повърхността посредством вулкани и разломи по дъното на океаните, като става част от кората. По-голямата ѝ част е по-млада от 100 млн. години, но най-старите ѝ части са на 4,4 млрд. години</a:t>
            </a:r>
            <a:r>
              <a:rPr lang="ru-RU" dirty="0" smtClean="0"/>
              <a:t>.</a:t>
            </a:r>
            <a:endParaRPr lang="bg-BG" dirty="0"/>
          </a:p>
        </p:txBody>
      </p:sp>
    </p:spTree>
    <p:extLst>
      <p:ext uri="{BB962C8B-B14F-4D97-AF65-F5344CB8AC3E}">
        <p14:creationId xmlns:p14="http://schemas.microsoft.com/office/powerpoint/2010/main" val="357549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Биосфера</a:t>
            </a:r>
            <a:endParaRPr lang="bg-BG" dirty="0"/>
          </a:p>
        </p:txBody>
      </p:sp>
      <p:sp>
        <p:nvSpPr>
          <p:cNvPr id="3" name="Content Placeholder 2"/>
          <p:cNvSpPr>
            <a:spLocks noGrp="1"/>
          </p:cNvSpPr>
          <p:nvPr>
            <p:ph idx="1"/>
          </p:nvPr>
        </p:nvSpPr>
        <p:spPr>
          <a:xfrm>
            <a:off x="849087" y="2390503"/>
            <a:ext cx="6910250" cy="3788227"/>
          </a:xfrm>
        </p:spPr>
        <p:txBody>
          <a:bodyPr>
            <a:normAutofit fontScale="92500"/>
          </a:bodyPr>
          <a:lstStyle/>
          <a:p>
            <a:r>
              <a:rPr lang="ru-RU" dirty="0"/>
              <a:t>Земята е единственото място, където със сигурност се знае, че има живот. Живите организми на Земята образуват биосферата, за която се счита, че е започнала да съществува със зараждането на първите организми преди около 3,5 млрд. </a:t>
            </a:r>
            <a:r>
              <a:rPr lang="ru-RU" dirty="0" smtClean="0"/>
              <a:t>години. Биосферата </a:t>
            </a:r>
            <a:r>
              <a:rPr lang="ru-RU" dirty="0"/>
              <a:t>е разделена на биоми (екосистеми), съставени от сродни растения и животни. Сухоземните биоми са разграничени един от друг предимно по географска ширина. Биомите на Арктика и Антарктика като цяло са бедни на растения и животни, докато най-богатите биоми са тези, разположени близо до екватора</a:t>
            </a:r>
            <a:r>
              <a:rPr lang="ru-RU" dirty="0" smtClean="0"/>
              <a:t>.</a:t>
            </a:r>
            <a:endParaRPr lang="bg-BG" dirty="0"/>
          </a:p>
        </p:txBody>
      </p:sp>
      <p:pic>
        <p:nvPicPr>
          <p:cNvPr id="4" name="Picture 3"/>
          <p:cNvPicPr>
            <a:picLocks noChangeAspect="1"/>
          </p:cNvPicPr>
          <p:nvPr/>
        </p:nvPicPr>
        <p:blipFill>
          <a:blip r:embed="rId2"/>
          <a:stretch>
            <a:fillRect/>
          </a:stretch>
        </p:blipFill>
        <p:spPr>
          <a:xfrm>
            <a:off x="8324848" y="2858043"/>
            <a:ext cx="2571750" cy="2571750"/>
          </a:xfrm>
          <a:prstGeom prst="rect">
            <a:avLst/>
          </a:prstGeom>
        </p:spPr>
      </p:pic>
    </p:spTree>
    <p:extLst>
      <p:ext uri="{BB962C8B-B14F-4D97-AF65-F5344CB8AC3E}">
        <p14:creationId xmlns:p14="http://schemas.microsoft.com/office/powerpoint/2010/main" val="425943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Атмосфера</a:t>
            </a:r>
            <a:endParaRPr lang="bg-BG" dirty="0"/>
          </a:p>
        </p:txBody>
      </p:sp>
      <p:sp>
        <p:nvSpPr>
          <p:cNvPr id="3" name="Content Placeholder 2"/>
          <p:cNvSpPr>
            <a:spLocks noGrp="1"/>
          </p:cNvSpPr>
          <p:nvPr>
            <p:ph idx="1"/>
          </p:nvPr>
        </p:nvSpPr>
        <p:spPr>
          <a:xfrm>
            <a:off x="796834" y="2508069"/>
            <a:ext cx="6622869" cy="3644537"/>
          </a:xfrm>
        </p:spPr>
        <p:txBody>
          <a:bodyPr>
            <a:normAutofit fontScale="92500" lnSpcReduction="20000"/>
          </a:bodyPr>
          <a:lstStyle/>
          <a:p>
            <a:r>
              <a:rPr lang="ru-RU" dirty="0"/>
              <a:t>Земята има сравнително гъста атмосфера, съставена от 78% азот, 21% кислород, 1% аргон и примеси от други газове като например въглероден диоксид и водна пара. Атмосферата играе ролята на топлинен буфер между Земята и Слънцето. Газовото съдържание на атмосферата е нестабилно и се поддържа от биосферата. Изобилието на молекулен кислород се поддържа от растенията, които използват слънчевата енергия. Без тях цялото количество кислород с времето би реагирало с елементите на повърхността. Наличието на свободен кислород в атмосферата е доказателство за протичането на жизнени </a:t>
            </a:r>
            <a:r>
              <a:rPr lang="ru-RU" dirty="0" smtClean="0"/>
              <a:t>процеси. </a:t>
            </a:r>
            <a:endParaRPr lang="bg-BG" dirty="0"/>
          </a:p>
        </p:txBody>
      </p:sp>
      <p:pic>
        <p:nvPicPr>
          <p:cNvPr id="4" name="Picture 3"/>
          <p:cNvPicPr>
            <a:picLocks noChangeAspect="1"/>
          </p:cNvPicPr>
          <p:nvPr/>
        </p:nvPicPr>
        <p:blipFill>
          <a:blip r:embed="rId2"/>
          <a:stretch>
            <a:fillRect/>
          </a:stretch>
        </p:blipFill>
        <p:spPr>
          <a:xfrm>
            <a:off x="7875270" y="2690948"/>
            <a:ext cx="2795811" cy="3043646"/>
          </a:xfrm>
          <a:prstGeom prst="rect">
            <a:avLst/>
          </a:prstGeom>
        </p:spPr>
      </p:pic>
    </p:spTree>
    <p:extLst>
      <p:ext uri="{BB962C8B-B14F-4D97-AF65-F5344CB8AC3E}">
        <p14:creationId xmlns:p14="http://schemas.microsoft.com/office/powerpoint/2010/main" val="113724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Хидросфера</a:t>
            </a:r>
            <a:endParaRPr lang="bg-BG" dirty="0"/>
          </a:p>
        </p:txBody>
      </p:sp>
      <p:sp>
        <p:nvSpPr>
          <p:cNvPr id="3" name="Content Placeholder 2"/>
          <p:cNvSpPr>
            <a:spLocks noGrp="1"/>
          </p:cNvSpPr>
          <p:nvPr>
            <p:ph idx="1"/>
          </p:nvPr>
        </p:nvSpPr>
        <p:spPr>
          <a:xfrm>
            <a:off x="969917" y="2416629"/>
            <a:ext cx="10042071" cy="3788228"/>
          </a:xfrm>
        </p:spPr>
        <p:txBody>
          <a:bodyPr>
            <a:normAutofit/>
          </a:bodyPr>
          <a:lstStyle/>
          <a:p>
            <a:r>
              <a:rPr lang="ru-RU" dirty="0"/>
              <a:t>Земята е единствената планета в Слънчевата система, на която има вода в течно агрегатно състояние. Тя покрива 71% от повърхността на Земята (97,5% от водата е солена и 2,5% – сладководна</a:t>
            </a:r>
            <a:r>
              <a:rPr lang="ru-RU" dirty="0" smtClean="0"/>
              <a:t>). </a:t>
            </a:r>
            <a:r>
              <a:rPr lang="ru-RU" dirty="0"/>
              <a:t>Около 67,8% от прясната вода се намира във формата на лед в ледниците</a:t>
            </a:r>
            <a:r>
              <a:rPr lang="ru-RU" dirty="0" smtClean="0"/>
              <a:t>. </a:t>
            </a:r>
            <a:r>
              <a:rPr lang="ru-RU" dirty="0"/>
              <a:t>На земната повърхност в епохата, която живеем сега, са обособени четири океана и седем континента. Земната орбита, вулканичната дейност, гравитация, парников ефект, магнитно поле и богата на кислород атмосфера заедно създават подходящи условия за съществуването на вода в три агрегатни състояния на земната повърхност.</a:t>
            </a:r>
            <a:endParaRPr lang="bg-BG" dirty="0"/>
          </a:p>
        </p:txBody>
      </p:sp>
    </p:spTree>
    <p:extLst>
      <p:ext uri="{BB962C8B-B14F-4D97-AF65-F5344CB8AC3E}">
        <p14:creationId xmlns:p14="http://schemas.microsoft.com/office/powerpoint/2010/main" val="385330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a:xfrm>
            <a:off x="875211" y="2556932"/>
            <a:ext cx="10685418" cy="3634862"/>
          </a:xfrm>
        </p:spPr>
        <p:txBody>
          <a:bodyPr>
            <a:normAutofit fontScale="92500" lnSpcReduction="10000"/>
          </a:bodyPr>
          <a:lstStyle/>
          <a:p>
            <a:r>
              <a:rPr lang="ru-RU" dirty="0"/>
              <a:t>На други планети, като Венера например, водните пари в атмосферата са разрушени от слънчевата ултравиолетова радиация, поради което водородът е постоянно йонизиран и отнасян в междупланетното пространство от слънчевия вятър. Този ефект е бавен, но необратим, и с негова помощ учените обясняват липсата на вода на Венера. При отсъствието на водород кислородът реагира с повърхностния материал на </a:t>
            </a:r>
            <a:r>
              <a:rPr lang="ru-RU" dirty="0" smtClean="0"/>
              <a:t>планетата. Високо </a:t>
            </a:r>
            <a:r>
              <a:rPr lang="ru-RU" dirty="0"/>
              <a:t>в земната стратосфера тънкият слой озон поглъща почти изцяло ултравиолетовата радиация, идваща от Слънцето, като по този начин значително намалява йонизиращия ефект на радиацията върху водните пари. Озонът може да бъде получен само при наличието на свободен кислород в атмосферата и следователно е зависим от биосферата. Магнитното поле на Земята също помага, като блокира голяма част от слънчевия </a:t>
            </a:r>
            <a:r>
              <a:rPr lang="ru-RU" dirty="0" smtClean="0"/>
              <a:t>вятър.</a:t>
            </a:r>
            <a:endParaRPr lang="bg-BG" dirty="0"/>
          </a:p>
        </p:txBody>
      </p:sp>
    </p:spTree>
    <p:extLst>
      <p:ext uri="{BB962C8B-B14F-4D97-AF65-F5344CB8AC3E}">
        <p14:creationId xmlns:p14="http://schemas.microsoft.com/office/powerpoint/2010/main" val="220099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a:xfrm>
            <a:off x="966651" y="2556932"/>
            <a:ext cx="10541726" cy="3634862"/>
          </a:xfrm>
        </p:spPr>
        <p:txBody>
          <a:bodyPr/>
          <a:lstStyle/>
          <a:p>
            <a:r>
              <a:rPr lang="ru-RU" dirty="0"/>
              <a:t>Земята се намира на такова разстояние от Слънцето, че при отсъствието на естествен парников ефект (създаван главно от водни пари и въглероден диоксид), температурата на повърхността на планетата би била под 0 °C и всичката вода би замръзнала. Палеонтологични доказателства сочат, че преди милиарди години е имало период, в който естественият парников ефект на Земята е бил нарушен и океаните са били напълно замръзнали за период от 10 до 100 млн. години.</a:t>
            </a:r>
            <a:endParaRPr lang="bg-BG" dirty="0"/>
          </a:p>
        </p:txBody>
      </p:sp>
    </p:spTree>
    <p:extLst>
      <p:ext uri="{BB962C8B-B14F-4D97-AF65-F5344CB8AC3E}">
        <p14:creationId xmlns:p14="http://schemas.microsoft.com/office/powerpoint/2010/main" val="3635685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Магнитно поле</a:t>
            </a:r>
            <a:endParaRPr lang="bg-BG" dirty="0"/>
          </a:p>
        </p:txBody>
      </p:sp>
      <p:sp>
        <p:nvSpPr>
          <p:cNvPr id="3" name="Content Placeholder 2"/>
          <p:cNvSpPr>
            <a:spLocks noGrp="1"/>
          </p:cNvSpPr>
          <p:nvPr>
            <p:ph idx="1"/>
          </p:nvPr>
        </p:nvSpPr>
        <p:spPr>
          <a:xfrm>
            <a:off x="822960" y="2556931"/>
            <a:ext cx="10685417" cy="3621799"/>
          </a:xfrm>
        </p:spPr>
        <p:txBody>
          <a:bodyPr>
            <a:normAutofit fontScale="92500" lnSpcReduction="10000"/>
          </a:bodyPr>
          <a:lstStyle/>
          <a:p>
            <a:pPr marL="0" indent="0">
              <a:buNone/>
            </a:pPr>
            <a:r>
              <a:rPr lang="ru-RU" dirty="0"/>
              <a:t>Земното магнитно поле има приблизителна форма на магнитен дипол, като магнитните полюси приблизително се намират до географските полюси на планетата. Според магнитната теория полето се създава от външната част на разтопеното ядро, където топлината създава движение на веществата в ядрото и се генерират електрични потоци. От това се създава магнитното поле на Земята. Тези движения в ядрото са хаотични и периодично се подреждат. Това поражда обръщане на земното магнитно поле през неравни интервали от време, понякога от няколко пъти на милион години. Последното обръщане на полюсите на магнитното поле се е случило преди около 700 000 </a:t>
            </a:r>
            <a:r>
              <a:rPr lang="ru-RU" dirty="0" smtClean="0"/>
              <a:t>години. Полето </a:t>
            </a:r>
            <a:r>
              <a:rPr lang="ru-RU" dirty="0"/>
              <a:t>създава магнитосфера, която отклонява частиците на слънчевия вятър. Сблъсъкът между магнитното поле и слънчевия вятър формира радиационния пояс на Ван Алън. Когато плазма навлезе в земната атмосфера, над поясите се образува полярното сияние</a:t>
            </a:r>
            <a:r>
              <a:rPr lang="ru-RU" dirty="0" smtClean="0"/>
              <a:t>.</a:t>
            </a:r>
            <a:endParaRPr lang="bg-BG" dirty="0"/>
          </a:p>
        </p:txBody>
      </p:sp>
    </p:spTree>
    <p:extLst>
      <p:ext uri="{BB962C8B-B14F-4D97-AF65-F5344CB8AC3E}">
        <p14:creationId xmlns:p14="http://schemas.microsoft.com/office/powerpoint/2010/main" val="258360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Земята в слънчевата система</a:t>
            </a:r>
            <a:endParaRPr lang="bg-BG" dirty="0"/>
          </a:p>
        </p:txBody>
      </p:sp>
      <p:sp>
        <p:nvSpPr>
          <p:cNvPr id="3" name="Content Placeholder 2"/>
          <p:cNvSpPr>
            <a:spLocks noGrp="1"/>
          </p:cNvSpPr>
          <p:nvPr>
            <p:ph idx="1"/>
          </p:nvPr>
        </p:nvSpPr>
        <p:spPr>
          <a:xfrm>
            <a:off x="992777" y="2560320"/>
            <a:ext cx="6283234" cy="3618410"/>
          </a:xfrm>
        </p:spPr>
        <p:txBody>
          <a:bodyPr>
            <a:normAutofit fontScale="92500"/>
          </a:bodyPr>
          <a:lstStyle/>
          <a:p>
            <a:r>
              <a:rPr lang="ru-RU" dirty="0"/>
              <a:t>На Земята са необходими 23 часа, 56 минути и 4,09 секунди (или един звезден ден), за да извърши едно пълно завъртане около собствената си ос, която минава през Северния и Южния полюс. Наблюдавани от повърхността на Земята, видимата позиция на небесните тела (без метеорите и изкуствените спътници) се премества с 15° на запад всеки час или приблизително с един видим диаметър на Слънцето или Луната на всеки две минути.</a:t>
            </a:r>
            <a:endParaRPr lang="bg-BG" dirty="0"/>
          </a:p>
        </p:txBody>
      </p:sp>
      <p:pic>
        <p:nvPicPr>
          <p:cNvPr id="4" name="Picture 3"/>
          <p:cNvPicPr>
            <a:picLocks noChangeAspect="1"/>
          </p:cNvPicPr>
          <p:nvPr/>
        </p:nvPicPr>
        <p:blipFill>
          <a:blip r:embed="rId2"/>
          <a:stretch>
            <a:fillRect/>
          </a:stretch>
        </p:blipFill>
        <p:spPr>
          <a:xfrm>
            <a:off x="7471954" y="3213463"/>
            <a:ext cx="3631475" cy="2070417"/>
          </a:xfrm>
          <a:prstGeom prst="rect">
            <a:avLst/>
          </a:prstGeom>
        </p:spPr>
      </p:pic>
    </p:spTree>
    <p:extLst>
      <p:ext uri="{BB962C8B-B14F-4D97-AF65-F5344CB8AC3E}">
        <p14:creationId xmlns:p14="http://schemas.microsoft.com/office/powerpoint/2010/main" val="2949267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940526" y="2556931"/>
            <a:ext cx="10567851" cy="3621799"/>
          </a:xfrm>
        </p:spPr>
        <p:txBody>
          <a:bodyPr>
            <a:normAutofit fontScale="92500" lnSpcReduction="10000"/>
          </a:bodyPr>
          <a:lstStyle/>
          <a:p>
            <a:r>
              <a:rPr lang="ru-RU" dirty="0"/>
              <a:t>Ако условно разделим Слънчевата система на „горна“ и „долна“ част, от които съответно са видими земният Северен или Южен полюс, и следим движението на Земята по нейната орбита „отгоре“, то движението на Земята (и всички останали планети, както и въртенето на всички планети, включително Слънцето, но без Венера) е по посока обратна на часовниковата </a:t>
            </a:r>
            <a:r>
              <a:rPr lang="ru-RU" dirty="0" smtClean="0"/>
              <a:t>стрелка. Плоскостите</a:t>
            </a:r>
            <a:r>
              <a:rPr lang="ru-RU" dirty="0"/>
              <a:t>, определени от орбитата на Земята около Слънцето и нейното въртене около оста си, не са успоредни, а се пресичат под ъгъл от 23,5°. Този факт е главната причина за наличието на сезони, тъй като Северното и Южното полукълбо получават различно количество Слънчева енергия в зависимост от местоположението на Земята по нейната орбита. Второстепенна причина за наличието на сезони е ексцентричността на орбитата на Земята. </a:t>
            </a:r>
            <a:endParaRPr lang="bg-BG" dirty="0"/>
          </a:p>
        </p:txBody>
      </p:sp>
    </p:spTree>
    <p:extLst>
      <p:ext uri="{BB962C8B-B14F-4D97-AF65-F5344CB8AC3E}">
        <p14:creationId xmlns:p14="http://schemas.microsoft.com/office/powerpoint/2010/main" val="405345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Земя</a:t>
            </a:r>
            <a:endParaRPr lang="bg-BG" dirty="0"/>
          </a:p>
        </p:txBody>
      </p:sp>
      <p:sp>
        <p:nvSpPr>
          <p:cNvPr id="3" name="Content Placeholder 2"/>
          <p:cNvSpPr>
            <a:spLocks noGrp="1"/>
          </p:cNvSpPr>
          <p:nvPr>
            <p:ph idx="1"/>
          </p:nvPr>
        </p:nvSpPr>
        <p:spPr>
          <a:xfrm>
            <a:off x="718457" y="2508068"/>
            <a:ext cx="6884126" cy="3683726"/>
          </a:xfrm>
        </p:spPr>
        <p:txBody>
          <a:bodyPr>
            <a:normAutofit fontScale="92500" lnSpcReduction="10000"/>
          </a:bodyPr>
          <a:lstStyle/>
          <a:p>
            <a:r>
              <a:rPr lang="ru-RU" dirty="0"/>
              <a:t>Земята е третата планета в Слънчевата система. Тя е най-голямата от земеподобните планети и единствената, на която според съвременните научни схващания има живот. Земята се е образувала преди около 4,54 милиарда </a:t>
            </a:r>
            <a:r>
              <a:rPr lang="ru-RU" dirty="0" smtClean="0"/>
              <a:t>години </a:t>
            </a:r>
            <a:r>
              <a:rPr lang="ru-RU" dirty="0"/>
              <a:t>и скоро след това е придобила единствения си естествен спътник – Луната. От всички животински видове, които са се развили на Земята, единствено човекът (Homo sapiens) притежава </a:t>
            </a:r>
            <a:r>
              <a:rPr lang="ru-RU" dirty="0" smtClean="0"/>
              <a:t>разум. Астрономическият </a:t>
            </a:r>
            <a:r>
              <a:rPr lang="ru-RU" dirty="0"/>
              <a:t>символ на Земята е окръжност с кръст, представляващ един меридиан и екватора.</a:t>
            </a:r>
          </a:p>
          <a:p>
            <a:endParaRPr lang="ru-RU" dirty="0"/>
          </a:p>
          <a:p>
            <a:endParaRPr lang="ru-RU" dirty="0"/>
          </a:p>
        </p:txBody>
      </p:sp>
      <p:pic>
        <p:nvPicPr>
          <p:cNvPr id="4" name="Picture 3"/>
          <p:cNvPicPr>
            <a:picLocks noChangeAspect="1"/>
          </p:cNvPicPr>
          <p:nvPr/>
        </p:nvPicPr>
        <p:blipFill>
          <a:blip r:embed="rId2"/>
          <a:stretch>
            <a:fillRect/>
          </a:stretch>
        </p:blipFill>
        <p:spPr>
          <a:xfrm>
            <a:off x="8515348" y="2865392"/>
            <a:ext cx="2381250" cy="2381250"/>
          </a:xfrm>
          <a:prstGeom prst="rect">
            <a:avLst/>
          </a:prstGeom>
        </p:spPr>
      </p:pic>
    </p:spTree>
    <p:extLst>
      <p:ext uri="{BB962C8B-B14F-4D97-AF65-F5344CB8AC3E}">
        <p14:creationId xmlns:p14="http://schemas.microsoft.com/office/powerpoint/2010/main" val="2430227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888274" y="2556931"/>
            <a:ext cx="10646229" cy="3621799"/>
          </a:xfrm>
        </p:spPr>
        <p:txBody>
          <a:bodyPr>
            <a:normAutofit/>
          </a:bodyPr>
          <a:lstStyle/>
          <a:p>
            <a:r>
              <a:rPr lang="ru-RU" dirty="0"/>
              <a:t>. Когато в Северното полукълбо е лято (и зима в Южното), разстоянието от Земята до Слънцето е по-голямо, отколкото разстоянието през зимата в Северното полукълбо (лято в Южното полукълбо) и съответно Земята получава по-голямо количество енергия. Този факт води до известно смекчаване на климата в Северното </a:t>
            </a:r>
            <a:r>
              <a:rPr lang="ru-RU" dirty="0" smtClean="0"/>
              <a:t>полукълбо. Оста </a:t>
            </a:r>
            <a:r>
              <a:rPr lang="ru-RU" dirty="0"/>
              <a:t>на въртене на Земята е подложена на прецесия с период от 25 800 години и нутация с период от 18,6 години. Тези движения са породени от сфероидната форма на Земята и ефектите, които оказват Слънцето и Луната.</a:t>
            </a:r>
            <a:endParaRPr lang="bg-BG" dirty="0"/>
          </a:p>
        </p:txBody>
      </p:sp>
    </p:spTree>
    <p:extLst>
      <p:ext uri="{BB962C8B-B14F-4D97-AF65-F5344CB8AC3E}">
        <p14:creationId xmlns:p14="http://schemas.microsoft.com/office/powerpoint/2010/main" val="3770548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География</a:t>
            </a:r>
            <a:endParaRPr lang="bg-BG" dirty="0"/>
          </a:p>
        </p:txBody>
      </p:sp>
      <p:sp>
        <p:nvSpPr>
          <p:cNvPr id="3" name="Content Placeholder 2"/>
          <p:cNvSpPr>
            <a:spLocks noGrp="1"/>
          </p:cNvSpPr>
          <p:nvPr>
            <p:ph idx="1"/>
          </p:nvPr>
        </p:nvSpPr>
        <p:spPr>
          <a:xfrm>
            <a:off x="888274" y="2534195"/>
            <a:ext cx="6413863" cy="3631474"/>
          </a:xfrm>
        </p:spPr>
        <p:txBody>
          <a:bodyPr/>
          <a:lstStyle/>
          <a:p>
            <a:r>
              <a:rPr lang="ru-RU" dirty="0"/>
              <a:t>Повърхността на Земята (510,073 млн. km²) главно се разделя на континенти, океани. 70,8% от нея (361,132 млн. km²) е вода, а 29,2% (148,94 млн. km²) – суша. Бреговите линии са 356 000 km. Континенталният шелф е с дълбочина между 140 до 550 m и ширина между 0 и 150 km.</a:t>
            </a:r>
            <a:endParaRPr lang="bg-BG" dirty="0"/>
          </a:p>
        </p:txBody>
      </p:sp>
      <p:pic>
        <p:nvPicPr>
          <p:cNvPr id="4" name="Picture 3"/>
          <p:cNvPicPr>
            <a:picLocks noChangeAspect="1"/>
          </p:cNvPicPr>
          <p:nvPr/>
        </p:nvPicPr>
        <p:blipFill>
          <a:blip r:embed="rId2"/>
          <a:stretch>
            <a:fillRect/>
          </a:stretch>
        </p:blipFill>
        <p:spPr>
          <a:xfrm>
            <a:off x="7302137" y="2832871"/>
            <a:ext cx="3988625" cy="2287770"/>
          </a:xfrm>
          <a:prstGeom prst="rect">
            <a:avLst/>
          </a:prstGeom>
        </p:spPr>
      </p:pic>
    </p:spTree>
    <p:extLst>
      <p:ext uri="{BB962C8B-B14F-4D97-AF65-F5344CB8AC3E}">
        <p14:creationId xmlns:p14="http://schemas.microsoft.com/office/powerpoint/2010/main" val="4100665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Човешко население</a:t>
            </a:r>
            <a:endParaRPr lang="bg-BG" dirty="0"/>
          </a:p>
        </p:txBody>
      </p:sp>
      <p:sp>
        <p:nvSpPr>
          <p:cNvPr id="3" name="Content Placeholder 2"/>
          <p:cNvSpPr>
            <a:spLocks noGrp="1"/>
          </p:cNvSpPr>
          <p:nvPr>
            <p:ph idx="1"/>
          </p:nvPr>
        </p:nvSpPr>
        <p:spPr>
          <a:xfrm>
            <a:off x="796834" y="2390503"/>
            <a:ext cx="6871063" cy="3827417"/>
          </a:xfrm>
        </p:spPr>
        <p:txBody>
          <a:bodyPr>
            <a:normAutofit fontScale="92500" lnSpcReduction="10000"/>
          </a:bodyPr>
          <a:lstStyle/>
          <a:p>
            <a:r>
              <a:rPr lang="ru-RU" dirty="0"/>
              <a:t>Населението на Земята надхвърля 7 млрд. жители на 31 октомври 2011 </a:t>
            </a:r>
            <a:r>
              <a:rPr lang="ru-RU" dirty="0" smtClean="0"/>
              <a:t>г. Прогнозите </a:t>
            </a:r>
            <a:r>
              <a:rPr lang="ru-RU" dirty="0"/>
              <a:t>сочат, че населението на Земята ще достигне 9,2 млрд. през 2050 г</a:t>
            </a:r>
            <a:r>
              <a:rPr lang="ru-RU" dirty="0" smtClean="0"/>
              <a:t>. </a:t>
            </a:r>
            <a:r>
              <a:rPr lang="ru-RU" dirty="0"/>
              <a:t>По-голяма част от населението ще се увеличи в развиващите се </a:t>
            </a:r>
            <a:r>
              <a:rPr lang="ru-RU" dirty="0" smtClean="0"/>
              <a:t>държави. Гъстотата </a:t>
            </a:r>
            <a:r>
              <a:rPr lang="ru-RU" dirty="0"/>
              <a:t>в различните региони по света варира, но голяма част е концентрирана в Азия. През 2020 г. се очаква 60% от хората да живеят в градовете</a:t>
            </a:r>
            <a:r>
              <a:rPr lang="ru-RU" dirty="0" smtClean="0"/>
              <a:t>. </a:t>
            </a:r>
            <a:r>
              <a:rPr lang="ru-RU" dirty="0"/>
              <a:t>Изчислено е, че само 1/8 от територията на Земята е подходяща за живот, 3/4 е заета от световния океан, а половината от сушата е </a:t>
            </a:r>
            <a:r>
              <a:rPr lang="ru-RU" dirty="0" smtClean="0"/>
              <a:t>пустиня </a:t>
            </a:r>
            <a:r>
              <a:rPr lang="ru-RU" dirty="0"/>
              <a:t>или друг вид суша, която не е подходяща за живеене.</a:t>
            </a:r>
            <a:endParaRPr lang="bg-BG" dirty="0"/>
          </a:p>
        </p:txBody>
      </p:sp>
      <p:pic>
        <p:nvPicPr>
          <p:cNvPr id="4" name="Picture 3"/>
          <p:cNvPicPr>
            <a:picLocks noChangeAspect="1"/>
          </p:cNvPicPr>
          <p:nvPr/>
        </p:nvPicPr>
        <p:blipFill>
          <a:blip r:embed="rId2"/>
          <a:stretch>
            <a:fillRect/>
          </a:stretch>
        </p:blipFill>
        <p:spPr>
          <a:xfrm>
            <a:off x="7667897" y="2717074"/>
            <a:ext cx="3633346" cy="2677886"/>
          </a:xfrm>
          <a:prstGeom prst="rect">
            <a:avLst/>
          </a:prstGeom>
        </p:spPr>
      </p:pic>
    </p:spTree>
    <p:extLst>
      <p:ext uri="{BB962C8B-B14F-4D97-AF65-F5344CB8AC3E}">
        <p14:creationId xmlns:p14="http://schemas.microsoft.com/office/powerpoint/2010/main" val="551548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953589" y="2556932"/>
            <a:ext cx="10554788" cy="3634862"/>
          </a:xfrm>
        </p:spPr>
        <p:txBody>
          <a:bodyPr>
            <a:normAutofit/>
          </a:bodyPr>
          <a:lstStyle/>
          <a:p>
            <a:r>
              <a:rPr lang="ru-RU" dirty="0"/>
              <a:t>Най-северното селище в света е Алерт, остров Елсмер в Канада</a:t>
            </a:r>
            <a:r>
              <a:rPr lang="ru-RU" dirty="0" smtClean="0"/>
              <a:t>, </a:t>
            </a:r>
            <a:r>
              <a:rPr lang="ru-RU" dirty="0"/>
              <a:t>а най-южното – базата Амундсен-Скот на Южния </a:t>
            </a:r>
            <a:r>
              <a:rPr lang="ru-RU" dirty="0" smtClean="0"/>
              <a:t>полюс. Първият </a:t>
            </a:r>
            <a:r>
              <a:rPr lang="ru-RU" dirty="0"/>
              <a:t>човек, летял в орбита около Земята, е Юрий Гагарин(на 12 април 1961 г</a:t>
            </a:r>
            <a:r>
              <a:rPr lang="ru-RU" dirty="0" smtClean="0"/>
              <a:t>.) </a:t>
            </a:r>
            <a:r>
              <a:rPr lang="ru-RU" dirty="0"/>
              <a:t>Общо 487 души за излизали извън земната атмосфера към 30 юли 2010 г., от които дванадесет са стъпили на Луната</a:t>
            </a:r>
            <a:r>
              <a:rPr lang="ru-RU" dirty="0" smtClean="0"/>
              <a:t>. </a:t>
            </a:r>
            <a:r>
              <a:rPr lang="ru-RU" dirty="0"/>
              <a:t>В момента Международната космическа станция е единствената конструкция, която приютява хора в космоса. Екипажът на станцията е съставен от 6 члена и се сменя на всеки шест месеца</a:t>
            </a:r>
            <a:r>
              <a:rPr lang="ru-RU" dirty="0" smtClean="0"/>
              <a:t>. </a:t>
            </a:r>
            <a:r>
              <a:rPr lang="ru-RU" dirty="0"/>
              <a:t>Хора са се отделечавали максимално на 400 171 km от Земята по време на мисията Аполо 13 през 1970 г</a:t>
            </a:r>
            <a:r>
              <a:rPr lang="ru-RU" dirty="0" smtClean="0"/>
              <a:t>.</a:t>
            </a:r>
            <a:endParaRPr lang="bg-BG" dirty="0"/>
          </a:p>
        </p:txBody>
      </p:sp>
    </p:spTree>
    <p:extLst>
      <p:ext uri="{BB962C8B-B14F-4D97-AF65-F5344CB8AC3E}">
        <p14:creationId xmlns:p14="http://schemas.microsoft.com/office/powerpoint/2010/main" val="1791063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bg-BG" dirty="0" smtClean="0"/>
              <a:t>Изготвил:</a:t>
            </a:r>
          </a:p>
          <a:p>
            <a:r>
              <a:rPr lang="bg-BG" dirty="0" smtClean="0"/>
              <a:t>Александра Христова</a:t>
            </a:r>
          </a:p>
          <a:p>
            <a:r>
              <a:rPr lang="bg-BG" dirty="0" smtClean="0"/>
              <a:t>5.в клас</a:t>
            </a:r>
          </a:p>
          <a:p>
            <a:endParaRPr lang="bg-BG" dirty="0"/>
          </a:p>
          <a:p>
            <a:r>
              <a:rPr lang="bg-BG" smtClean="0"/>
              <a:t>2021 г.</a:t>
            </a:r>
            <a:endParaRPr lang="en-US"/>
          </a:p>
        </p:txBody>
      </p:sp>
    </p:spTree>
    <p:extLst>
      <p:ext uri="{BB962C8B-B14F-4D97-AF65-F5344CB8AC3E}">
        <p14:creationId xmlns:p14="http://schemas.microsoft.com/office/powerpoint/2010/main" val="657650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a:xfrm>
            <a:off x="862149" y="2495006"/>
            <a:ext cx="6492240" cy="3709852"/>
          </a:xfrm>
        </p:spPr>
        <p:txBody>
          <a:bodyPr>
            <a:normAutofit fontScale="92500" lnSpcReduction="20000"/>
          </a:bodyPr>
          <a:lstStyle/>
          <a:p>
            <a:r>
              <a:rPr lang="ru-RU" dirty="0"/>
              <a:t>Външната обвивка на Земята се състои от няколко твърди участъка, наречени тектонски плочи. Те извършват бавни движения, които оказват забележимо влияние след милиони </a:t>
            </a:r>
            <a:r>
              <a:rPr lang="ru-RU" dirty="0" smtClean="0"/>
              <a:t>години. Около </a:t>
            </a:r>
            <a:r>
              <a:rPr lang="ru-RU" dirty="0"/>
              <a:t>71% от повърхността на Земята е покрита от соленоводни океани, а останалото са континентите, островите, реките и езерата. Сред планетите на Слънчевата система единствено Земята притежава течна </a:t>
            </a:r>
            <a:r>
              <a:rPr lang="ru-RU" dirty="0" smtClean="0"/>
              <a:t>вода.Вътрешността </a:t>
            </a:r>
            <a:r>
              <a:rPr lang="ru-RU" dirty="0"/>
              <a:t>на Земята остава активна, с тънък слой земна мантия, течно външно ядро, пораждащо магнитно поле и твърдо вътрешно ядро.</a:t>
            </a:r>
            <a:endParaRPr lang="bg-BG" dirty="0"/>
          </a:p>
        </p:txBody>
      </p:sp>
      <p:pic>
        <p:nvPicPr>
          <p:cNvPr id="4" name="Picture 3"/>
          <p:cNvPicPr>
            <a:picLocks noChangeAspect="1"/>
          </p:cNvPicPr>
          <p:nvPr/>
        </p:nvPicPr>
        <p:blipFill>
          <a:blip r:embed="rId2"/>
          <a:stretch>
            <a:fillRect/>
          </a:stretch>
        </p:blipFill>
        <p:spPr>
          <a:xfrm>
            <a:off x="7354389" y="2899954"/>
            <a:ext cx="3626293" cy="2050870"/>
          </a:xfrm>
          <a:prstGeom prst="rect">
            <a:avLst/>
          </a:prstGeom>
        </p:spPr>
      </p:pic>
    </p:spTree>
    <p:extLst>
      <p:ext uri="{BB962C8B-B14F-4D97-AF65-F5344CB8AC3E}">
        <p14:creationId xmlns:p14="http://schemas.microsoft.com/office/powerpoint/2010/main" val="411648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История</a:t>
            </a:r>
            <a:endParaRPr lang="bg-BG" dirty="0"/>
          </a:p>
        </p:txBody>
      </p:sp>
      <p:sp>
        <p:nvSpPr>
          <p:cNvPr id="3" name="Content Placeholder 2"/>
          <p:cNvSpPr>
            <a:spLocks noGrp="1"/>
          </p:cNvSpPr>
          <p:nvPr>
            <p:ph idx="1"/>
          </p:nvPr>
        </p:nvSpPr>
        <p:spPr>
          <a:xfrm>
            <a:off x="888274" y="2556932"/>
            <a:ext cx="10646229" cy="3634862"/>
          </a:xfrm>
        </p:spPr>
        <p:txBody>
          <a:bodyPr>
            <a:normAutofit/>
          </a:bodyPr>
          <a:lstStyle/>
          <a:p>
            <a:r>
              <a:rPr lang="ru-RU" dirty="0"/>
              <a:t>Според най-разпространената и широко приета теория Земята се е образувала преди четири и половина милиарда години заедно с другите планети от Слънчевата система, която преди това е представлявала газово-прахов облак. Няколко милиона години след формирането си Земята се е сблъскала с една малка протопланета – Тея. Този гигантски сблъсък е създал Луната – единствения естествен спътник на Земята. Отначало гореща и течна, повърхността на Земята постепенно се е охладила. Водата най-вероятно е била пренесена от многобройни метеорити и комети. В тази първична водна среда са се зародили органични молекули и едноклетъчни организми.</a:t>
            </a:r>
            <a:endParaRPr lang="bg-BG" dirty="0"/>
          </a:p>
        </p:txBody>
      </p:sp>
    </p:spTree>
    <p:extLst>
      <p:ext uri="{BB962C8B-B14F-4D97-AF65-F5344CB8AC3E}">
        <p14:creationId xmlns:p14="http://schemas.microsoft.com/office/powerpoint/2010/main" val="265426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a:xfrm>
            <a:off x="979714" y="2556931"/>
            <a:ext cx="10541725" cy="3674051"/>
          </a:xfrm>
        </p:spPr>
        <p:txBody>
          <a:bodyPr>
            <a:normAutofit/>
          </a:bodyPr>
          <a:lstStyle/>
          <a:p>
            <a:r>
              <a:rPr lang="ru-RU" dirty="0"/>
              <a:t>В течение на повече от три милиарда години животът се е развивал бавно, но неудържимо, променяйки земната среда. Фотосинтезиращите живи същества са обогатили атмосферата с кислород и са се появили многоклетъчни организми. След възникването на гръбначните организми бързо се развиват риби, а от тях – първите земноводни, които се прехвърлят и на сушата. От тези първи организми, дишащи въздух, са се развили влечугите, някои от които, известни под името динозаври, са достигнали гигантски размери. Динозаврите са владели планетата стотици милиони години.</a:t>
            </a:r>
            <a:endParaRPr lang="bg-BG" dirty="0"/>
          </a:p>
        </p:txBody>
      </p:sp>
    </p:spTree>
    <p:extLst>
      <p:ext uri="{BB962C8B-B14F-4D97-AF65-F5344CB8AC3E}">
        <p14:creationId xmlns:p14="http://schemas.microsoft.com/office/powerpoint/2010/main" val="216350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a:xfrm>
            <a:off x="940526" y="2556931"/>
            <a:ext cx="10646227" cy="3674051"/>
          </a:xfrm>
        </p:spPr>
        <p:txBody>
          <a:bodyPr>
            <a:normAutofit/>
          </a:bodyPr>
          <a:lstStyle/>
          <a:p>
            <a:r>
              <a:rPr lang="ru-RU" dirty="0"/>
              <a:t>През това време са се развили първите бозайници. Сблъсък на Земята с голям астероид е станал причина за масовото измиране на динозаврите. Бозайниците са се оказали по-добре приспособени към новите условия и сега са господстващият клас </a:t>
            </a:r>
            <a:r>
              <a:rPr lang="ru-RU" dirty="0" smtClean="0"/>
              <a:t>животни. Няколко </a:t>
            </a:r>
            <a:r>
              <a:rPr lang="ru-RU" dirty="0"/>
              <a:t>десетки милиона години след изчезването на динозаврите, измежду бозайниците в Африка се е появил разредът Примати. От тях преди няколко десетки хиляди години са възникнали човекоподобните и нашият вид – човекът (Homo sapiens).</a:t>
            </a:r>
            <a:endParaRPr lang="bg-BG" dirty="0"/>
          </a:p>
        </p:txBody>
      </p:sp>
    </p:spTree>
    <p:extLst>
      <p:ext uri="{BB962C8B-B14F-4D97-AF65-F5344CB8AC3E}">
        <p14:creationId xmlns:p14="http://schemas.microsoft.com/office/powerpoint/2010/main" val="403489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Вътрешност</a:t>
            </a:r>
            <a:endParaRPr lang="bg-BG" dirty="0"/>
          </a:p>
        </p:txBody>
      </p:sp>
      <p:sp>
        <p:nvSpPr>
          <p:cNvPr id="3" name="Content Placeholder 2"/>
          <p:cNvSpPr>
            <a:spLocks noGrp="1"/>
          </p:cNvSpPr>
          <p:nvPr>
            <p:ph idx="1"/>
          </p:nvPr>
        </p:nvSpPr>
        <p:spPr>
          <a:xfrm>
            <a:off x="953590" y="2556932"/>
            <a:ext cx="10593976" cy="3595674"/>
          </a:xfrm>
        </p:spPr>
        <p:txBody>
          <a:bodyPr>
            <a:normAutofit/>
          </a:bodyPr>
          <a:lstStyle/>
          <a:p>
            <a:r>
              <a:rPr lang="ru-RU" dirty="0"/>
              <a:t>Във вътрешността на Земята температурата достига до 5270 K. Топлината във вътрешността на планетата е била отделена при първоначалното натрупване на материал при формирането ѝ. (вижте Гравитационна свързваща енергия) След това допълнителна топлина се отделя чрез радиоактивното разпадане на елементи като уран, торий и калий. Топлината от вътрешността на Земята, която достига до повърхността ѝ, е едва 1/20 000 от енергията, получена от </a:t>
            </a:r>
            <a:r>
              <a:rPr lang="ru-RU" dirty="0" smtClean="0"/>
              <a:t>Слънцето. Кората </a:t>
            </a:r>
            <a:r>
              <a:rPr lang="ru-RU" dirty="0"/>
              <a:t>е отделена от мантията от границата на Мохоровичич; дебелината на кората варира от 6 km под океаните, до 30 – 50 km под континентите</a:t>
            </a:r>
            <a:r>
              <a:rPr lang="ru-RU" dirty="0" smtClean="0"/>
              <a:t>.</a:t>
            </a:r>
            <a:endParaRPr lang="ru-RU" dirty="0"/>
          </a:p>
          <a:p>
            <a:endParaRPr lang="ru-RU" dirty="0"/>
          </a:p>
          <a:p>
            <a:endParaRPr lang="bg-BG" dirty="0"/>
          </a:p>
        </p:txBody>
      </p:sp>
    </p:spTree>
    <p:extLst>
      <p:ext uri="{BB962C8B-B14F-4D97-AF65-F5344CB8AC3E}">
        <p14:creationId xmlns:p14="http://schemas.microsoft.com/office/powerpoint/2010/main" val="648884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Ядро</a:t>
            </a:r>
            <a:endParaRPr lang="bg-BG" dirty="0"/>
          </a:p>
        </p:txBody>
      </p:sp>
      <p:sp>
        <p:nvSpPr>
          <p:cNvPr id="3" name="Content Placeholder 2"/>
          <p:cNvSpPr>
            <a:spLocks noGrp="1"/>
          </p:cNvSpPr>
          <p:nvPr>
            <p:ph idx="1"/>
          </p:nvPr>
        </p:nvSpPr>
        <p:spPr>
          <a:xfrm>
            <a:off x="966652" y="2468881"/>
            <a:ext cx="7289074" cy="3709850"/>
          </a:xfrm>
        </p:spPr>
        <p:txBody>
          <a:bodyPr>
            <a:normAutofit fontScale="85000" lnSpcReduction="10000"/>
          </a:bodyPr>
          <a:lstStyle/>
          <a:p>
            <a:r>
              <a:rPr lang="ru-RU" dirty="0"/>
              <a:t>Средната плътност на Земята е 5515 kg/m³, което я прави най-плътната планета в Слънчевата система. Плътността на повърхностния материал е около 3000 kg/m³, което сочи, че вътрешността е богата на тежки елементи. Непосредствено след формирането си преди около 4,54 млрд. години Земята е била почти изцяло разтопена, и в резултат на това под действието на гравитацията тежките елементи са потънали към центъра, докато по-леките са „изплували“ на повърхността. (Виж планетна диференциация). В резултат на това ядрото се състои почти изцяло от желязо (80%), никел и силиций. Други тежки елементи като олово и уран са или твърде редки, или имат тенденцията да се свързват химически с леки елементи и по този начин да останат в </a:t>
            </a:r>
            <a:r>
              <a:rPr lang="ru-RU" dirty="0" smtClean="0"/>
              <a:t>кората.</a:t>
            </a:r>
            <a:endParaRPr lang="bg-BG" dirty="0"/>
          </a:p>
        </p:txBody>
      </p:sp>
      <p:pic>
        <p:nvPicPr>
          <p:cNvPr id="4" name="Picture 3"/>
          <p:cNvPicPr>
            <a:picLocks noChangeAspect="1"/>
          </p:cNvPicPr>
          <p:nvPr/>
        </p:nvPicPr>
        <p:blipFill>
          <a:blip r:embed="rId2"/>
          <a:stretch>
            <a:fillRect/>
          </a:stretch>
        </p:blipFill>
        <p:spPr>
          <a:xfrm>
            <a:off x="8255726" y="3061880"/>
            <a:ext cx="2857500" cy="1962150"/>
          </a:xfrm>
          <a:prstGeom prst="rect">
            <a:avLst/>
          </a:prstGeom>
        </p:spPr>
      </p:pic>
    </p:spTree>
    <p:extLst>
      <p:ext uri="{BB962C8B-B14F-4D97-AF65-F5344CB8AC3E}">
        <p14:creationId xmlns:p14="http://schemas.microsoft.com/office/powerpoint/2010/main" val="206552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a:xfrm>
            <a:off x="992778" y="2556931"/>
            <a:ext cx="10554788" cy="3674051"/>
          </a:xfrm>
        </p:spPr>
        <p:txBody>
          <a:bodyPr>
            <a:normAutofit fontScale="92500" lnSpcReduction="10000"/>
          </a:bodyPr>
          <a:lstStyle/>
          <a:p>
            <a:r>
              <a:rPr lang="ru-RU" dirty="0"/>
              <a:t>Ядрото е разделено на две части – твърдо вътрешно ядро с радиус около 1250 km и течно външно ядро, което обхваща вътрешното и има радиус около 3500 km. Смята се, че вътрешното ядро е твърдо заради огромното налягане, под което се намира. Някои учени считат, че то може би представлява един гигантски железен кристал. Външното ядро се състои от течно желязо и течен никел с примеси от леки елементи. Смята се, че конвекцията във външното ядро заедно с ефекта на Кориолис пораждат магнитното поле на Земята чрез процес, известен като теория на динамото. Вътрешното ядро е твърде горещо, за да задържа постоянно магнитно поле (Виж Температура на Кюри), но вероятно стабилизира магнитното поле на външното </a:t>
            </a:r>
            <a:r>
              <a:rPr lang="ru-RU" dirty="0" smtClean="0"/>
              <a:t>ядро. По </a:t>
            </a:r>
            <a:r>
              <a:rPr lang="ru-RU" dirty="0"/>
              <a:t>последни данни вътрешното ядро на Земята се върти малко по-бързо от останалата част на планетата – с около 2° за година</a:t>
            </a:r>
            <a:r>
              <a:rPr lang="ru-RU" dirty="0" smtClean="0"/>
              <a:t>.</a:t>
            </a:r>
            <a:endParaRPr lang="bg-BG" dirty="0"/>
          </a:p>
        </p:txBody>
      </p:sp>
    </p:spTree>
    <p:extLst>
      <p:ext uri="{BB962C8B-B14F-4D97-AF65-F5344CB8AC3E}">
        <p14:creationId xmlns:p14="http://schemas.microsoft.com/office/powerpoint/2010/main" val="21532166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157</TotalTime>
  <Words>2416</Words>
  <Application>Microsoft Office PowerPoint</Application>
  <PresentationFormat>Widescreen</PresentationFormat>
  <Paragraphs>42</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Garamond</vt:lpstr>
      <vt:lpstr>Organic</vt:lpstr>
      <vt:lpstr>Планетата Земя</vt:lpstr>
      <vt:lpstr>Земя</vt:lpstr>
      <vt:lpstr>PowerPoint Presentation</vt:lpstr>
      <vt:lpstr>История</vt:lpstr>
      <vt:lpstr>PowerPoint Presentation</vt:lpstr>
      <vt:lpstr>PowerPoint Presentation</vt:lpstr>
      <vt:lpstr>Вътрешност</vt:lpstr>
      <vt:lpstr>Ядро</vt:lpstr>
      <vt:lpstr>PowerPoint Presentation</vt:lpstr>
      <vt:lpstr>Мантия</vt:lpstr>
      <vt:lpstr>Кора</vt:lpstr>
      <vt:lpstr>Биосфера</vt:lpstr>
      <vt:lpstr>Атмосфера</vt:lpstr>
      <vt:lpstr>Хидросфера</vt:lpstr>
      <vt:lpstr>PowerPoint Presentation</vt:lpstr>
      <vt:lpstr>PowerPoint Presentation</vt:lpstr>
      <vt:lpstr>Магнитно поле</vt:lpstr>
      <vt:lpstr>Земята в слънчевата система</vt:lpstr>
      <vt:lpstr>PowerPoint Presentation</vt:lpstr>
      <vt:lpstr>PowerPoint Presentation</vt:lpstr>
      <vt:lpstr>География</vt:lpstr>
      <vt:lpstr>Човешко население</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Планетата Земя</dc:title>
  <dc:creator>User</dc:creator>
  <cp:lastModifiedBy>Dora Angelova</cp:lastModifiedBy>
  <cp:revision>12</cp:revision>
  <dcterms:created xsi:type="dcterms:W3CDTF">2021-03-24T15:41:40Z</dcterms:created>
  <dcterms:modified xsi:type="dcterms:W3CDTF">2021-03-25T17:07:23Z</dcterms:modified>
</cp:coreProperties>
</file>