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109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57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34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588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bg-BG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516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683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677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26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756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442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771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BD2A645-D28D-4A3F-8CFA-D71EC8B7EA9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73F7859-BD51-456C-987A-408DF86A80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83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2%D1%80%D1%8A%D1%85_%D0%A8%D0%B8%D0%BF%D0%BA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9E%D1%81%D0%B2%D0%BE%D0%B1%D0%BE%D0%B6%D0%B4%D0%B5%D0%BD%D0%B8%D0%B5_%D0%BD%D0%B0_%D0%91%D1%8A%D0%BB%D0%B3%D0%B0%D1%80%D0%B8%D1%8F" TargetMode="External"/><Relationship Id="rId5" Type="http://schemas.openxmlformats.org/officeDocument/2006/relationships/hyperlink" Target="https://bg.wikipedia.org/wiki/%D0%A0%D1%83%D1%81%D0%BA%D0%BE-%D1%82%D1%83%D1%80%D1%81%D0%BA%D0%B0_%D0%B2%D0%BE%D0%B9%D0%BD%D0%B0_(1877-1878)" TargetMode="External"/><Relationship Id="rId4" Type="http://schemas.openxmlformats.org/officeDocument/2006/relationships/hyperlink" Target="https://bg.wikipedia.org/wiki/%D0%A8%D0%B8%D0%BF%D1%87%D0%B5%D0%BD%D1%81%D0%BA%D0%B0%D1%82%D0%B0_%D0%B1%D0%B8%D1%82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1920" TargetMode="External"/><Relationship Id="rId13" Type="http://schemas.openxmlformats.org/officeDocument/2006/relationships/hyperlink" Target="https://bg.wikipedia.org/wiki/%D0%9F%D0%B5%D0%BD%D1%8E_%D0%9A%D0%BE%D0%BB%D0%B5%D0%B2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s://bg.wikipedia.org/wiki/1922" TargetMode="External"/><Relationship Id="rId21" Type="http://schemas.openxmlformats.org/officeDocument/2006/relationships/hyperlink" Target="https://bg.wikipedia.org/wiki/%D0%95%D0%BD%D0%B8%D0%BD%D0%B0" TargetMode="External"/><Relationship Id="rId7" Type="http://schemas.openxmlformats.org/officeDocument/2006/relationships/hyperlink" Target="https://bg.wikipedia.org/wiki/%D0%91%D0%BE%D1%80%D0%B8%D1%81_III" TargetMode="External"/><Relationship Id="rId12" Type="http://schemas.openxmlformats.org/officeDocument/2006/relationships/hyperlink" Target="https://bg.wikipedia.org/w/index.php?title=%D0%93%D0%BE%D1%80%D0%BD%D0%B8_%D0%94%D1%80%D0%B0%D0%B3%D0%BE%D0%B9%D1%87%D0%B0&amp;action=edit&amp;redlink=1" TargetMode="External"/><Relationship Id="rId17" Type="http://schemas.openxmlformats.org/officeDocument/2006/relationships/hyperlink" Target="https://bg.wikipedia.org/wiki/1929" TargetMode="External"/><Relationship Id="rId2" Type="http://schemas.openxmlformats.org/officeDocument/2006/relationships/hyperlink" Target="https://bg.wikipedia.org/wiki/24_%D0%B0%D0%B2%D0%B3%D1%83%D1%81%D1%82" TargetMode="External"/><Relationship Id="rId16" Type="http://schemas.openxmlformats.org/officeDocument/2006/relationships/hyperlink" Target="https://bg.wikipedia.org/wiki/1928" TargetMode="External"/><Relationship Id="rId20" Type="http://schemas.openxmlformats.org/officeDocument/2006/relationships/hyperlink" Target="https://bg.wikipedia.org/wiki/%D0%9C%D1%8A%D0%B3%D0%BB%D0%B8%D0%B6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g.wikipedia.org/wiki/1934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bg.wikipedia.org/wiki/26_%D0%B0%D0%B2%D0%B3%D1%83%D1%81%D1%82" TargetMode="External"/><Relationship Id="rId15" Type="http://schemas.openxmlformats.org/officeDocument/2006/relationships/hyperlink" Target="https://bg.wikipedia.org/wiki/1927" TargetMode="External"/><Relationship Id="rId10" Type="http://schemas.openxmlformats.org/officeDocument/2006/relationships/hyperlink" Target="https://bg.wikipedia.org/wiki/%D0%9A%D0%B8%D1%80%D0%B8%D0%BB_%D0%A8%D0%B8%D0%B2%D0%B0%D1%80%D0%BE%D0%B2" TargetMode="External"/><Relationship Id="rId19" Type="http://schemas.openxmlformats.org/officeDocument/2006/relationships/hyperlink" Target="https://bg.wikipedia.org/wiki/%D0%9A%D0%B0%D1%82%D1%8A%D1%80" TargetMode="External"/><Relationship Id="rId4" Type="http://schemas.openxmlformats.org/officeDocument/2006/relationships/hyperlink" Target="https://bg.wikipedia.org/wiki/1930" TargetMode="External"/><Relationship Id="rId9" Type="http://schemas.openxmlformats.org/officeDocument/2006/relationships/hyperlink" Target="https://bg.wikipedia.org/wiki/%D0%90%D0%BB%D0%B5%D0%BA%D1%81%D0%B0%D0%BD%D0%B4%D1%8A%D1%80_%D0%90%D0%BD%D0%B4%D1%80%D0%B5%D0%B5%D0%B2_(%D1%81%D0%BA%D1%83%D0%BB%D0%BF%D1%82%D0%BE%D1%80)" TargetMode="External"/><Relationship Id="rId14" Type="http://schemas.openxmlformats.org/officeDocument/2006/relationships/hyperlink" Target="https://bg.wikipedia.org/wiki/%D0%94%D1%80%D0%B0%D0%BB%D1%84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8%D0%B8%D0%BF%D1%87%D0%B5%D0%BD%D1%81%D0%BA%D0%B0_%D0%B1%D0%B8%D1%82%D0%BA%D0%B0_(%D1%81%D0%B5%D0%BF%D1%82%D0%B5%D0%BC%D0%B2%D1%80%D0%B8_1877)" TargetMode="External"/><Relationship Id="rId13" Type="http://schemas.openxmlformats.org/officeDocument/2006/relationships/hyperlink" Target="https://bg.wikipedia.org/wiki/%D0%A1%D1%8E%D0%BB%D0%B5%D0%B9%D0%BC%D0%B0%D0%BD_%D0%BF%D0%B0%D1%88%D0%B0" TargetMode="External"/><Relationship Id="rId18" Type="http://schemas.openxmlformats.org/officeDocument/2006/relationships/hyperlink" Target="https://bg.wikipedia.org/wiki/%D0%A8%D0%B5%D0%B9%D0%BD%D0%BE%D0%B2%D0%BE" TargetMode="External"/><Relationship Id="rId3" Type="http://schemas.openxmlformats.org/officeDocument/2006/relationships/hyperlink" Target="https://bg.wikipedia.org/wiki/%D0%A8%D0%B8%D0%BF%D1%87%D0%B5%D0%BD%D1%81%D0%BA%D0%B0_%D0%B1%D0%B8%D1%82%D0%BA%D0%B0_(%D1%8E%D0%BB%D0%B8_1877)" TargetMode="External"/><Relationship Id="rId7" Type="http://schemas.openxmlformats.org/officeDocument/2006/relationships/hyperlink" Target="https://bg.wikipedia.org/wiki/%D0%A8%D0%B8%D0%BF%D1%87%D0%B5%D0%BD%D1%81%D0%BA%D0%B0_%D0%B1%D0%B8%D1%82%D0%BA%D0%B0_(%D0%B0%D0%B2%D0%B3%D1%83%D1%81%D1%82_1877)" TargetMode="External"/><Relationship Id="rId12" Type="http://schemas.openxmlformats.org/officeDocument/2006/relationships/hyperlink" Target="https://bg.wikipedia.org/wiki/%D0%9D%D0%B8%D0%BA%D0%BE%D0%BB%D0%B0%D0%B9_%D0%A1%D1%82%D0%BE%D0%BB%D0%B5%D1%82%D0%BE%D0%B2" TargetMode="External"/><Relationship Id="rId17" Type="http://schemas.openxmlformats.org/officeDocument/2006/relationships/hyperlink" Target="https://bg.wikipedia.org/wiki/%D0%A8%D0%B8%D0%BF%D0%BA%D0%B0_(%D0%B3%D1%80%D0%B0%D0%B4)" TargetMode="External"/><Relationship Id="rId2" Type="http://schemas.openxmlformats.org/officeDocument/2006/relationships/hyperlink" Target="https://bg.wikipedia.org/wiki/%D0%A8%D0%B8%D0%BF%D1%87%D0%B5%D0%BD%D1%81%D0%BA%D0%B8_%D0%BF%D1%80%D0%BE%D1%85%D0%BE%D0%B4" TargetMode="External"/><Relationship Id="rId16" Type="http://schemas.openxmlformats.org/officeDocument/2006/relationships/hyperlink" Target="https://bg.wikipedia.org/wiki/11_%D0%B2%D0%B5%D0%BA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g.wikipedia.org/wiki/1877" TargetMode="External"/><Relationship Id="rId11" Type="http://schemas.openxmlformats.org/officeDocument/2006/relationships/hyperlink" Target="https://bg.wikipedia.org/wiki/%D0%91%D0%B0%D1%88%D0%B8%D0%B1%D0%BE%D0%B7%D1%83%D0%BA" TargetMode="External"/><Relationship Id="rId5" Type="http://schemas.openxmlformats.org/officeDocument/2006/relationships/hyperlink" Target="https://bg.wikipedia.org/wiki/11_%D0%B0%D0%B2%D0%B3%D1%83%D1%81%D1%82" TargetMode="External"/><Relationship Id="rId15" Type="http://schemas.openxmlformats.org/officeDocument/2006/relationships/hyperlink" Target="https://bg.wikipedia.org/wiki/%D0%95%D0%BD%D0%B8%D0%BD%D1%81%D0%BA%D0%B8_%D0%B0%D0%BF%D0%BE%D1%81%D1%82%D0%BE%D0%BB" TargetMode="External"/><Relationship Id="rId10" Type="http://schemas.openxmlformats.org/officeDocument/2006/relationships/hyperlink" Target="https://bg.wikipedia.org/wiki/%D0%9F%D0%BE%D0%BB%D0%BA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bg.wikipedia.org/wiki/9_%D0%B0%D0%B2%D0%B3%D1%83%D1%81%D1%82" TargetMode="External"/><Relationship Id="rId9" Type="http://schemas.openxmlformats.org/officeDocument/2006/relationships/hyperlink" Target="https://bg.wikipedia.org/wiki/%D0%91%D1%8A%D0%BB%D0%B3%D0%B0%D1%80%D1%81%D0%BA%D0%BE%D1%82%D0%BE_%D0%BE%D0%BF%D1%8A%D0%BB%D1%87%D0%B5%D0%BD%D0%B8%D0%B5" TargetMode="External"/><Relationship Id="rId14" Type="http://schemas.openxmlformats.org/officeDocument/2006/relationships/hyperlink" Target="https://bg.wikipedia.org/wiki/%D0%A6%D1%8A%D1%80%D0%BA%D0%B2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0B9047-B46E-4DFB-B57E-BD0F2E3CB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Паметника </a:t>
            </a:r>
            <a:br>
              <a:rPr lang="bg-BG" dirty="0"/>
            </a:br>
            <a:r>
              <a:rPr lang="bg-BG" dirty="0"/>
              <a:t>шипка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5D6F6A3-284E-448E-AD79-E8000467B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Изготвил:Марияна Валентинова</a:t>
            </a:r>
          </a:p>
        </p:txBody>
      </p:sp>
    </p:spTree>
    <p:extLst>
      <p:ext uri="{BB962C8B-B14F-4D97-AF65-F5344CB8AC3E}">
        <p14:creationId xmlns:p14="http://schemas.microsoft.com/office/powerpoint/2010/main" val="364219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4DF9C52-AFF2-42E8-899A-1A89D822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84536"/>
            <a:ext cx="10058400" cy="1045588"/>
          </a:xfrm>
        </p:spPr>
        <p:txBody>
          <a:bodyPr/>
          <a:lstStyle/>
          <a:p>
            <a:r>
              <a:rPr lang="bg-BG" dirty="0"/>
              <a:t>       Шипченските битки.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CB203B1-99A4-450C-A42B-7C8177FB6115}"/>
              </a:ext>
            </a:extLst>
          </p:cNvPr>
          <p:cNvSpPr txBox="1"/>
          <p:nvPr/>
        </p:nvSpPr>
        <p:spPr>
          <a:xfrm>
            <a:off x="109635" y="961052"/>
            <a:ext cx="60975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4 юли малки </a:t>
            </a:r>
            <a:r>
              <a:rPr lang="ru-RU" dirty="0" err="1"/>
              <a:t>сили</a:t>
            </a:r>
            <a:r>
              <a:rPr lang="ru-RU" dirty="0"/>
              <a:t> на </a:t>
            </a:r>
            <a:r>
              <a:rPr lang="ru-RU" dirty="0" err="1"/>
              <a:t>Габровския</a:t>
            </a:r>
            <a:r>
              <a:rPr lang="ru-RU" dirty="0"/>
              <a:t> отряд </a:t>
            </a:r>
            <a:r>
              <a:rPr lang="ru-RU" dirty="0" err="1"/>
              <a:t>изтласкват</a:t>
            </a:r>
            <a:r>
              <a:rPr lang="ru-RU" dirty="0"/>
              <a:t> три </a:t>
            </a:r>
            <a:r>
              <a:rPr lang="ru-RU" dirty="0" err="1"/>
              <a:t>османски</a:t>
            </a:r>
            <a:r>
              <a:rPr lang="ru-RU" dirty="0"/>
              <a:t> табора от </a:t>
            </a:r>
            <a:r>
              <a:rPr lang="ru-RU" dirty="0" err="1"/>
              <a:t>връх</a:t>
            </a:r>
            <a:r>
              <a:rPr lang="ru-RU" dirty="0"/>
              <a:t> </a:t>
            </a:r>
            <a:r>
              <a:rPr lang="ru-RU" dirty="0" err="1"/>
              <a:t>Голям</a:t>
            </a:r>
            <a:r>
              <a:rPr lang="ru-RU" dirty="0"/>
              <a:t> </a:t>
            </a:r>
            <a:r>
              <a:rPr lang="ru-RU" dirty="0" err="1"/>
              <a:t>Бедек</a:t>
            </a:r>
            <a:r>
              <a:rPr lang="ru-RU" dirty="0"/>
              <a:t>, които </a:t>
            </a:r>
            <a:r>
              <a:rPr lang="ru-RU" dirty="0" err="1"/>
              <a:t>отстъпват</a:t>
            </a:r>
            <a:r>
              <a:rPr lang="ru-RU" dirty="0"/>
              <a:t> на </a:t>
            </a:r>
            <a:r>
              <a:rPr lang="ru-RU" dirty="0" err="1"/>
              <a:t>самия</a:t>
            </a:r>
            <a:r>
              <a:rPr lang="ru-RU" dirty="0"/>
              <a:t> проход. </a:t>
            </a:r>
            <a:r>
              <a:rPr lang="ru-RU" dirty="0" err="1"/>
              <a:t>Вечерта</a:t>
            </a:r>
            <a:r>
              <a:rPr lang="ru-RU" dirty="0"/>
              <a:t>, командира на 9-а </a:t>
            </a:r>
            <a:r>
              <a:rPr lang="ru-RU" dirty="0" err="1"/>
              <a:t>пехотна</a:t>
            </a:r>
            <a:r>
              <a:rPr lang="ru-RU" dirty="0"/>
              <a:t> дивизия генерал-майор Николай Святополк-</a:t>
            </a:r>
            <a:r>
              <a:rPr lang="ru-RU" dirty="0" err="1"/>
              <a:t>Мирски</a:t>
            </a:r>
            <a:r>
              <a:rPr lang="ru-RU" dirty="0"/>
              <a:t>, поема временно </a:t>
            </a:r>
            <a:r>
              <a:rPr lang="ru-RU" dirty="0" err="1"/>
              <a:t>командването</a:t>
            </a:r>
            <a:r>
              <a:rPr lang="ru-RU" dirty="0"/>
              <a:t> на </a:t>
            </a:r>
            <a:r>
              <a:rPr lang="ru-RU" dirty="0" err="1"/>
              <a:t>Габровския</a:t>
            </a:r>
            <a:r>
              <a:rPr lang="ru-RU" dirty="0"/>
              <a:t> отряд. </a:t>
            </a:r>
            <a:r>
              <a:rPr lang="ru-RU" dirty="0" err="1"/>
              <a:t>Заповедта</a:t>
            </a:r>
            <a:r>
              <a:rPr lang="ru-RU" dirty="0"/>
              <a:t> на </a:t>
            </a:r>
            <a:r>
              <a:rPr lang="ru-RU" dirty="0" err="1"/>
              <a:t>главнокомандващия</a:t>
            </a:r>
            <a:r>
              <a:rPr lang="ru-RU" dirty="0"/>
              <a:t> </a:t>
            </a:r>
            <a:r>
              <a:rPr lang="ru-RU" dirty="0" err="1"/>
              <a:t>княз</a:t>
            </a:r>
            <a:r>
              <a:rPr lang="ru-RU" dirty="0"/>
              <a:t> Николай Николаевич е </a:t>
            </a:r>
            <a:r>
              <a:rPr lang="ru-RU" dirty="0" err="1"/>
              <a:t>предприемане</a:t>
            </a:r>
            <a:r>
              <a:rPr lang="ru-RU" dirty="0"/>
              <a:t> на </a:t>
            </a:r>
            <a:r>
              <a:rPr lang="ru-RU" dirty="0" err="1"/>
              <a:t>енергични</a:t>
            </a:r>
            <a:r>
              <a:rPr lang="ru-RU" dirty="0"/>
              <a:t> действия. </a:t>
            </a:r>
            <a:r>
              <a:rPr lang="ru-RU" dirty="0" err="1"/>
              <a:t>Силите</a:t>
            </a:r>
            <a:r>
              <a:rPr lang="ru-RU" dirty="0"/>
              <a:t> на отряда са </a:t>
            </a:r>
            <a:r>
              <a:rPr lang="ru-RU" dirty="0" err="1"/>
              <a:t>разделени</a:t>
            </a:r>
            <a:r>
              <a:rPr lang="ru-RU" dirty="0"/>
              <a:t> на три колони. </a:t>
            </a:r>
            <a:r>
              <a:rPr lang="ru-RU" dirty="0" err="1"/>
              <a:t>Дясната</a:t>
            </a:r>
            <a:r>
              <a:rPr lang="ru-RU" dirty="0"/>
              <a:t> с командир подполковник Хоменко към </a:t>
            </a:r>
            <a:r>
              <a:rPr lang="ru-RU" dirty="0" err="1"/>
              <a:t>обяд</a:t>
            </a:r>
            <a:r>
              <a:rPr lang="ru-RU" dirty="0"/>
              <a:t> на 5 юли </a:t>
            </a:r>
            <a:r>
              <a:rPr lang="ru-RU" dirty="0" err="1"/>
              <a:t>превзема</a:t>
            </a:r>
            <a:r>
              <a:rPr lang="ru-RU" dirty="0"/>
              <a:t> село Зелено </a:t>
            </a:r>
            <a:r>
              <a:rPr lang="ru-RU" dirty="0" err="1"/>
              <a:t>дърво</a:t>
            </a:r>
            <a:r>
              <a:rPr lang="ru-RU" dirty="0"/>
              <a:t>, </a:t>
            </a:r>
            <a:r>
              <a:rPr lang="ru-RU" dirty="0" err="1"/>
              <a:t>обстрелва</a:t>
            </a:r>
            <a:r>
              <a:rPr lang="ru-RU" dirty="0"/>
              <a:t> </a:t>
            </a:r>
            <a:r>
              <a:rPr lang="ru-RU" dirty="0" err="1"/>
              <a:t>противниковите</a:t>
            </a:r>
            <a:r>
              <a:rPr lang="ru-RU" dirty="0"/>
              <a:t> позиции на </a:t>
            </a:r>
            <a:r>
              <a:rPr lang="ru-RU" dirty="0" err="1"/>
              <a:t>връх</a:t>
            </a:r>
            <a:r>
              <a:rPr lang="ru-RU" dirty="0"/>
              <a:t> Шипка и се </a:t>
            </a:r>
            <a:r>
              <a:rPr lang="ru-RU" dirty="0" err="1"/>
              <a:t>отправя</a:t>
            </a:r>
            <a:r>
              <a:rPr lang="ru-RU" dirty="0"/>
              <a:t> към </a:t>
            </a:r>
            <a:r>
              <a:rPr lang="ru-RU" dirty="0" err="1"/>
              <a:t>Химитлийския</a:t>
            </a:r>
            <a:r>
              <a:rPr lang="ru-RU" dirty="0"/>
              <a:t> проход. </a:t>
            </a:r>
            <a:r>
              <a:rPr lang="ru-RU" dirty="0" err="1"/>
              <a:t>Средната</a:t>
            </a:r>
            <a:r>
              <a:rPr lang="ru-RU" dirty="0"/>
              <a:t> с командир полковник Густав </a:t>
            </a:r>
            <a:r>
              <a:rPr lang="ru-RU" dirty="0" err="1"/>
              <a:t>Линдстрьом</a:t>
            </a:r>
            <a:r>
              <a:rPr lang="ru-RU" dirty="0"/>
              <a:t> </a:t>
            </a:r>
            <a:r>
              <a:rPr lang="ru-RU" dirty="0" err="1"/>
              <a:t>нанася</a:t>
            </a:r>
            <a:r>
              <a:rPr lang="ru-RU" dirty="0"/>
              <a:t> </a:t>
            </a:r>
            <a:r>
              <a:rPr lang="ru-RU" dirty="0" err="1"/>
              <a:t>фронтален</a:t>
            </a:r>
            <a:r>
              <a:rPr lang="ru-RU" dirty="0"/>
              <a:t> удар по </a:t>
            </a:r>
            <a:r>
              <a:rPr lang="ru-RU" dirty="0" err="1"/>
              <a:t>шосето</a:t>
            </a:r>
            <a:r>
              <a:rPr lang="ru-RU" dirty="0"/>
              <a:t> и към 14,00 часа </a:t>
            </a:r>
            <a:r>
              <a:rPr lang="ru-RU" dirty="0" err="1"/>
              <a:t>достига</a:t>
            </a:r>
            <a:r>
              <a:rPr lang="ru-RU" dirty="0"/>
              <a:t> </a:t>
            </a:r>
            <a:r>
              <a:rPr lang="ru-RU" dirty="0" err="1"/>
              <a:t>първото</a:t>
            </a:r>
            <a:r>
              <a:rPr lang="ru-RU" dirty="0"/>
              <a:t> </a:t>
            </a:r>
            <a:r>
              <a:rPr lang="ru-RU" dirty="0" err="1"/>
              <a:t>беклеме</a:t>
            </a:r>
            <a:r>
              <a:rPr lang="ru-RU" dirty="0"/>
              <a:t>. </a:t>
            </a:r>
            <a:r>
              <a:rPr lang="ru-RU" dirty="0" err="1"/>
              <a:t>Лявата</a:t>
            </a:r>
            <a:r>
              <a:rPr lang="ru-RU" dirty="0"/>
              <a:t> с командир капитан </a:t>
            </a:r>
            <a:r>
              <a:rPr lang="ru-RU" dirty="0" err="1"/>
              <a:t>Кончалов</a:t>
            </a:r>
            <a:r>
              <a:rPr lang="ru-RU" dirty="0"/>
              <a:t> </a:t>
            </a:r>
            <a:r>
              <a:rPr lang="ru-RU" dirty="0" err="1"/>
              <a:t>предприема</a:t>
            </a:r>
            <a:r>
              <a:rPr lang="ru-RU" dirty="0"/>
              <a:t> </a:t>
            </a:r>
            <a:r>
              <a:rPr lang="ru-RU" dirty="0" err="1"/>
              <a:t>обходно</a:t>
            </a:r>
            <a:r>
              <a:rPr lang="ru-RU" dirty="0"/>
              <a:t> движение и </a:t>
            </a:r>
            <a:r>
              <a:rPr lang="ru-RU" dirty="0" err="1"/>
              <a:t>достига</a:t>
            </a:r>
            <a:r>
              <a:rPr lang="ru-RU" dirty="0"/>
              <a:t> </a:t>
            </a:r>
            <a:r>
              <a:rPr lang="ru-RU" dirty="0" err="1"/>
              <a:t>връх</a:t>
            </a:r>
            <a:r>
              <a:rPr lang="ru-RU" dirty="0"/>
              <a:t> </a:t>
            </a:r>
            <a:r>
              <a:rPr lang="ru-RU" dirty="0" err="1"/>
              <a:t>Демиртепе</a:t>
            </a:r>
            <a:r>
              <a:rPr lang="ru-RU" dirty="0"/>
              <a:t>. </a:t>
            </a:r>
            <a:r>
              <a:rPr lang="ru-RU" dirty="0" err="1"/>
              <a:t>Провежда</a:t>
            </a:r>
            <a:r>
              <a:rPr lang="ru-RU" dirty="0"/>
              <a:t> неравен бой и </a:t>
            </a:r>
            <a:r>
              <a:rPr lang="ru-RU" dirty="0" err="1"/>
              <a:t>привечер</a:t>
            </a:r>
            <a:r>
              <a:rPr lang="ru-RU" dirty="0"/>
              <a:t> се </a:t>
            </a:r>
            <a:r>
              <a:rPr lang="ru-RU" dirty="0" err="1"/>
              <a:t>връща</a:t>
            </a:r>
            <a:r>
              <a:rPr lang="ru-RU" dirty="0"/>
              <a:t> в град Габрово.</a:t>
            </a:r>
            <a:endParaRPr lang="bg-BG" dirty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BD43CF62-CC88-4C77-BD0C-D0A40ABB4799}"/>
              </a:ext>
            </a:extLst>
          </p:cNvPr>
          <p:cNvSpPr txBox="1"/>
          <p:nvPr/>
        </p:nvSpPr>
        <p:spPr>
          <a:xfrm>
            <a:off x="6207189" y="961052"/>
            <a:ext cx="563335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Предният</a:t>
            </a:r>
            <a:r>
              <a:rPr lang="ru-RU" dirty="0"/>
              <a:t> отряд, </a:t>
            </a:r>
            <a:r>
              <a:rPr lang="ru-RU" dirty="0" err="1"/>
              <a:t>осведомен</a:t>
            </a:r>
            <a:r>
              <a:rPr lang="ru-RU" dirty="0"/>
              <a:t> за боя, </a:t>
            </a:r>
            <a:r>
              <a:rPr lang="ru-RU" dirty="0" err="1"/>
              <a:t>атакува</a:t>
            </a:r>
            <a:r>
              <a:rPr lang="ru-RU" dirty="0"/>
              <a:t> от юг на 6 юли. </a:t>
            </a:r>
            <a:r>
              <a:rPr lang="ru-RU" dirty="0" err="1"/>
              <a:t>Провежда</a:t>
            </a:r>
            <a:r>
              <a:rPr lang="ru-RU" dirty="0"/>
              <a:t> </a:t>
            </a:r>
            <a:r>
              <a:rPr lang="ru-RU" dirty="0" err="1"/>
              <a:t>настъплението</a:t>
            </a:r>
            <a:r>
              <a:rPr lang="ru-RU" dirty="0"/>
              <a:t> в две колони. </a:t>
            </a:r>
            <a:r>
              <a:rPr lang="ru-RU" dirty="0" err="1"/>
              <a:t>Лявата</a:t>
            </a:r>
            <a:r>
              <a:rPr lang="ru-RU" dirty="0"/>
              <a:t> от две сотни </a:t>
            </a:r>
            <a:r>
              <a:rPr lang="ru-RU" dirty="0" err="1"/>
              <a:t>пластуни</a:t>
            </a:r>
            <a:r>
              <a:rPr lang="ru-RU" dirty="0"/>
              <a:t> </a:t>
            </a:r>
            <a:r>
              <a:rPr lang="ru-RU" dirty="0" err="1"/>
              <a:t>настъпва</a:t>
            </a:r>
            <a:r>
              <a:rPr lang="ru-RU" dirty="0"/>
              <a:t> по </a:t>
            </a:r>
            <a:r>
              <a:rPr lang="ru-RU" dirty="0" err="1"/>
              <a:t>шосето</a:t>
            </a:r>
            <a:r>
              <a:rPr lang="ru-RU" dirty="0"/>
              <a:t> и поема върху себе си </a:t>
            </a:r>
            <a:r>
              <a:rPr lang="ru-RU" dirty="0" err="1"/>
              <a:t>огъня</a:t>
            </a:r>
            <a:r>
              <a:rPr lang="ru-RU" dirty="0"/>
              <a:t> на </a:t>
            </a:r>
            <a:r>
              <a:rPr lang="ru-RU" dirty="0" err="1"/>
              <a:t>противниковата</a:t>
            </a:r>
            <a:r>
              <a:rPr lang="ru-RU" dirty="0"/>
              <a:t> пехота. </a:t>
            </a:r>
            <a:r>
              <a:rPr lang="ru-RU" dirty="0" err="1"/>
              <a:t>Дясната</a:t>
            </a:r>
            <a:r>
              <a:rPr lang="ru-RU" dirty="0"/>
              <a:t> с командир полковник </a:t>
            </a:r>
            <a:r>
              <a:rPr lang="ru-RU" dirty="0" err="1"/>
              <a:t>Климентович</a:t>
            </a:r>
            <a:r>
              <a:rPr lang="ru-RU" dirty="0"/>
              <a:t> </a:t>
            </a:r>
            <a:r>
              <a:rPr lang="ru-RU" dirty="0" err="1"/>
              <a:t>обхожда</a:t>
            </a:r>
            <a:r>
              <a:rPr lang="ru-RU" dirty="0"/>
              <a:t> прохода от </a:t>
            </a:r>
            <a:r>
              <a:rPr lang="ru-RU" dirty="0" err="1"/>
              <a:t>изток</a:t>
            </a:r>
            <a:r>
              <a:rPr lang="ru-RU" dirty="0"/>
              <a:t> по </a:t>
            </a:r>
            <a:r>
              <a:rPr lang="ru-RU" dirty="0" err="1"/>
              <a:t>пътека</a:t>
            </a:r>
            <a:r>
              <a:rPr lang="ru-RU" dirty="0"/>
              <a:t>, неизвестна на противника. Около 11,00 часа </a:t>
            </a:r>
            <a:r>
              <a:rPr lang="ru-RU" dirty="0" err="1"/>
              <a:t>достига</a:t>
            </a:r>
            <a:r>
              <a:rPr lang="ru-RU" dirty="0"/>
              <a:t> до </a:t>
            </a:r>
            <a:r>
              <a:rPr lang="ru-RU" dirty="0" err="1"/>
              <a:t>връх</a:t>
            </a:r>
            <a:r>
              <a:rPr lang="ru-RU" dirty="0"/>
              <a:t> </a:t>
            </a:r>
            <a:r>
              <a:rPr lang="ru-RU" dirty="0" err="1"/>
              <a:t>Демиртепе</a:t>
            </a:r>
            <a:r>
              <a:rPr lang="ru-RU" dirty="0"/>
              <a:t> и </a:t>
            </a:r>
            <a:r>
              <a:rPr lang="ru-RU" dirty="0" err="1"/>
              <a:t>настъпва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връх</a:t>
            </a:r>
            <a:r>
              <a:rPr lang="ru-RU" dirty="0"/>
              <a:t> Свети Никола и </a:t>
            </a:r>
            <a:r>
              <a:rPr lang="ru-RU" dirty="0" err="1"/>
              <a:t>връх</a:t>
            </a:r>
            <a:r>
              <a:rPr lang="ru-RU" dirty="0"/>
              <a:t> Шипка. </a:t>
            </a:r>
            <a:r>
              <a:rPr lang="ru-RU" dirty="0" err="1"/>
              <a:t>Противникът</a:t>
            </a:r>
            <a:r>
              <a:rPr lang="ru-RU" dirty="0"/>
              <a:t> е </a:t>
            </a:r>
            <a:r>
              <a:rPr lang="ru-RU" dirty="0" err="1"/>
              <a:t>изненадан</a:t>
            </a:r>
            <a:r>
              <a:rPr lang="ru-RU" dirty="0"/>
              <a:t> и </a:t>
            </a:r>
            <a:r>
              <a:rPr lang="ru-RU" dirty="0" err="1"/>
              <a:t>заплашен</a:t>
            </a:r>
            <a:r>
              <a:rPr lang="ru-RU" dirty="0"/>
              <a:t> от </a:t>
            </a:r>
            <a:r>
              <a:rPr lang="ru-RU" dirty="0" err="1"/>
              <a:t>едновременна</a:t>
            </a:r>
            <a:r>
              <a:rPr lang="ru-RU" dirty="0"/>
              <a:t> атака от север и юг. За да </a:t>
            </a:r>
            <a:r>
              <a:rPr lang="ru-RU" dirty="0" err="1"/>
              <a:t>спечели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за </a:t>
            </a:r>
            <a:r>
              <a:rPr lang="ru-RU" dirty="0" err="1"/>
              <a:t>изтегляне</a:t>
            </a:r>
            <a:r>
              <a:rPr lang="ru-RU" dirty="0"/>
              <a:t> от прохода, </a:t>
            </a:r>
            <a:r>
              <a:rPr lang="ru-RU" dirty="0" err="1"/>
              <a:t>изпраща</a:t>
            </a:r>
            <a:r>
              <a:rPr lang="ru-RU" dirty="0"/>
              <a:t> </a:t>
            </a:r>
            <a:r>
              <a:rPr lang="ru-RU" dirty="0" err="1"/>
              <a:t>парламентьори</a:t>
            </a:r>
            <a:r>
              <a:rPr lang="ru-RU" dirty="0"/>
              <a:t> с предложение за </a:t>
            </a:r>
            <a:r>
              <a:rPr lang="ru-RU" dirty="0" err="1"/>
              <a:t>капитулация</a:t>
            </a:r>
            <a:r>
              <a:rPr lang="ru-RU" dirty="0"/>
              <a:t>. В </a:t>
            </a:r>
            <a:r>
              <a:rPr lang="ru-RU" dirty="0" err="1"/>
              <a:t>същото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се </a:t>
            </a:r>
            <a:r>
              <a:rPr lang="ru-RU" dirty="0" err="1"/>
              <a:t>прегрупира</a:t>
            </a:r>
            <a:r>
              <a:rPr lang="ru-RU" dirty="0"/>
              <a:t> и </a:t>
            </a:r>
            <a:r>
              <a:rPr lang="ru-RU" dirty="0" err="1"/>
              <a:t>атакува</a:t>
            </a:r>
            <a:r>
              <a:rPr lang="ru-RU" dirty="0"/>
              <a:t> колоната,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отстъпва</a:t>
            </a:r>
            <a:r>
              <a:rPr lang="ru-RU" dirty="0"/>
              <a:t>. След </a:t>
            </a:r>
            <a:r>
              <a:rPr lang="ru-RU" dirty="0" err="1"/>
              <a:t>битката</a:t>
            </a:r>
            <a:r>
              <a:rPr lang="ru-RU" dirty="0"/>
              <a:t> </a:t>
            </a:r>
            <a:r>
              <a:rPr lang="ru-RU" dirty="0" err="1"/>
              <a:t>остатъкът</a:t>
            </a:r>
            <a:r>
              <a:rPr lang="ru-RU" dirty="0"/>
              <a:t> от </a:t>
            </a:r>
            <a:r>
              <a:rPr lang="ru-RU" sz="1600" dirty="0" err="1"/>
              <a:t>османския</a:t>
            </a:r>
            <a:r>
              <a:rPr lang="ru-RU" dirty="0"/>
              <a:t> отряд, </a:t>
            </a:r>
            <a:r>
              <a:rPr lang="ru-RU" dirty="0" err="1"/>
              <a:t>изоставяйки</a:t>
            </a:r>
            <a:r>
              <a:rPr lang="ru-RU" dirty="0"/>
              <a:t> </a:t>
            </a:r>
            <a:r>
              <a:rPr lang="ru-RU" dirty="0" err="1"/>
              <a:t>оръдията</a:t>
            </a:r>
            <a:r>
              <a:rPr lang="ru-RU" dirty="0"/>
              <a:t>, се </a:t>
            </a:r>
            <a:r>
              <a:rPr lang="ru-RU" dirty="0" err="1"/>
              <a:t>изтегля</a:t>
            </a:r>
            <a:r>
              <a:rPr lang="ru-RU" dirty="0"/>
              <a:t> на запад по </a:t>
            </a:r>
            <a:r>
              <a:rPr lang="ru-RU" dirty="0" err="1"/>
              <a:t>планинските</a:t>
            </a:r>
            <a:r>
              <a:rPr lang="ru-RU" dirty="0"/>
              <a:t> </a:t>
            </a:r>
            <a:r>
              <a:rPr lang="ru-RU" dirty="0" err="1"/>
              <a:t>пътеки</a:t>
            </a:r>
            <a:r>
              <a:rPr lang="ru-RU" dirty="0"/>
              <a:t>. </a:t>
            </a:r>
            <a:r>
              <a:rPr lang="ru-RU" dirty="0" err="1"/>
              <a:t>Съсредоточава</a:t>
            </a:r>
            <a:r>
              <a:rPr lang="ru-RU" dirty="0"/>
              <a:t> се в Пловдив. На </a:t>
            </a:r>
            <a:r>
              <a:rPr lang="ru-RU" dirty="0" err="1"/>
              <a:t>следващия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7 юли частите на </a:t>
            </a:r>
            <a:r>
              <a:rPr lang="ru-RU" dirty="0" err="1"/>
              <a:t>Габровския</a:t>
            </a:r>
            <a:r>
              <a:rPr lang="ru-RU" dirty="0"/>
              <a:t> и </a:t>
            </a:r>
            <a:r>
              <a:rPr lang="ru-RU" dirty="0" err="1"/>
              <a:t>Предния</a:t>
            </a:r>
            <a:r>
              <a:rPr lang="ru-RU" dirty="0"/>
              <a:t> отряд се </a:t>
            </a:r>
            <a:r>
              <a:rPr lang="ru-RU" dirty="0" err="1"/>
              <a:t>съединяват</a:t>
            </a:r>
            <a:r>
              <a:rPr lang="ru-RU" dirty="0"/>
              <a:t> на </a:t>
            </a:r>
            <a:r>
              <a:rPr lang="ru-RU" dirty="0" err="1"/>
              <a:t>билото</a:t>
            </a:r>
            <a:r>
              <a:rPr lang="ru-RU" dirty="0"/>
              <a:t>. </a:t>
            </a:r>
            <a:r>
              <a:rPr lang="ru-RU" dirty="0" err="1"/>
              <a:t>Предният</a:t>
            </a:r>
            <a:r>
              <a:rPr lang="ru-RU" dirty="0"/>
              <a:t> отряд се </a:t>
            </a:r>
            <a:r>
              <a:rPr lang="ru-RU" dirty="0" err="1"/>
              <a:t>изтегля</a:t>
            </a:r>
            <a:r>
              <a:rPr lang="ru-RU" dirty="0"/>
              <a:t> на юг, а </a:t>
            </a:r>
            <a:r>
              <a:rPr lang="ru-RU" dirty="0" err="1"/>
              <a:t>охраната</a:t>
            </a:r>
            <a:r>
              <a:rPr lang="ru-RU" dirty="0"/>
              <a:t> на прохода е </a:t>
            </a:r>
            <a:r>
              <a:rPr lang="ru-RU" dirty="0" err="1"/>
              <a:t>поверена</a:t>
            </a:r>
            <a:r>
              <a:rPr lang="ru-RU" dirty="0"/>
              <a:t> на </a:t>
            </a:r>
            <a:r>
              <a:rPr lang="ru-RU" dirty="0" err="1"/>
              <a:t>Габровския</a:t>
            </a:r>
            <a:r>
              <a:rPr lang="ru-RU" dirty="0"/>
              <a:t> отряд.</a:t>
            </a:r>
            <a:endParaRPr lang="bg-BG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24162F7-BF81-4F4D-8B30-AA78BB5A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91" y="5497284"/>
            <a:ext cx="2084809" cy="11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4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16119B-28BE-4E4F-A734-052A77F7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E320A0D-0F7C-4A50-9EE8-72E6A63C9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010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5EE2926-A08D-4165-99CF-514CBE8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 Паметника.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FE469551-1062-490F-BC28-4BECE4C78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7" y="221553"/>
            <a:ext cx="7965160" cy="6414894"/>
          </a:xfrm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F473220D-0989-4C4D-98F2-E62DAB47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Паметникът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свободата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също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Шипка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монументална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скулптура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Връх Шипка"/>
              </a:rPr>
              <a:t>връх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Връх Шипка"/>
              </a:rPr>
              <a:t> Свети Никола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Паметникът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издигнат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 цел да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увековечи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подвига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падналите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свободата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България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мястото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отбранявано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време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/>
              </a:rPr>
              <a:t>Шипченската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/>
              </a:rPr>
              <a:t> битка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около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което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са се провели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решаващите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Руско-турска война (1877-1878)"/>
              </a:rPr>
              <a:t>Руско-турската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Руско-турска война (1877-1878)"/>
              </a:rPr>
              <a:t> война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Освобождение на България"/>
              </a:rPr>
              <a:t>Освобождението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Освобождение на България"/>
              </a:rPr>
              <a:t> на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Освобождение на България"/>
              </a:rPr>
              <a:t>България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боеве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лятото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1877 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433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313862-C463-4013-BEAC-A30E7A14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      Процес на строене.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6AF0989-5377-4C6E-81FF-8F0B42DAA1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1763" y="1972380"/>
            <a:ext cx="3043482" cy="4422000"/>
          </a:xfrm>
          <a:prstGeom prst="rect">
            <a:avLst/>
          </a:prstGeom>
        </p:spPr>
      </p:pic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14B37534-9180-4332-9706-BF4420A575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5085" y="2167475"/>
            <a:ext cx="2608792" cy="422690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CBCB84C-003C-49DF-B1A9-49F78E5D2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55" y="2093976"/>
            <a:ext cx="4833566" cy="2126769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BB5ED03E-D25E-4A23-8E3D-E203181D2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434" y="4280927"/>
            <a:ext cx="3520814" cy="23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49F8BEF-179C-476A-BC1E-E0C61BE3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Създателя на паметника.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FF18B22-1842-4640-B550-BCA7CB56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7"/>
            <a:ext cx="10229523" cy="4176755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Пеньо Колев е </a:t>
            </a:r>
            <a:r>
              <a:rPr lang="ru-RU" dirty="0" err="1"/>
              <a:t>роден</a:t>
            </a:r>
            <a:r>
              <a:rPr lang="ru-RU" dirty="0"/>
              <a:t> на 2 </a:t>
            </a:r>
            <a:r>
              <a:rPr lang="ru-RU" dirty="0" err="1"/>
              <a:t>юни</a:t>
            </a:r>
            <a:r>
              <a:rPr lang="ru-RU" dirty="0"/>
              <a:t> 1902 година в село </a:t>
            </a:r>
            <a:r>
              <a:rPr lang="ru-RU" dirty="0" err="1"/>
              <a:t>Дралфа</a:t>
            </a:r>
            <a:r>
              <a:rPr lang="ru-RU" dirty="0"/>
              <a:t>, учи в </a:t>
            </a:r>
            <a:r>
              <a:rPr lang="ru-RU" dirty="0" err="1"/>
              <a:t>родното</a:t>
            </a:r>
            <a:r>
              <a:rPr lang="ru-RU" dirty="0"/>
              <a:t> си село, а прогимназия </a:t>
            </a:r>
            <a:r>
              <a:rPr lang="ru-RU" dirty="0" err="1"/>
              <a:t>завършва</a:t>
            </a:r>
            <a:r>
              <a:rPr lang="ru-RU" dirty="0"/>
              <a:t> в село </a:t>
            </a:r>
            <a:r>
              <a:rPr lang="ru-RU" dirty="0" err="1"/>
              <a:t>Кръшно</a:t>
            </a:r>
            <a:r>
              <a:rPr lang="ru-RU" dirty="0"/>
              <a:t>. </a:t>
            </a:r>
            <a:r>
              <a:rPr lang="ru-RU" dirty="0" err="1"/>
              <a:t>Строителство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/>
              <a:t> да </a:t>
            </a:r>
            <a:r>
              <a:rPr lang="ru-RU" dirty="0" err="1"/>
              <a:t>практикува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от </a:t>
            </a:r>
            <a:r>
              <a:rPr lang="ru-RU" dirty="0" err="1"/>
              <a:t>младежките</a:t>
            </a:r>
            <a:r>
              <a:rPr lang="ru-RU" dirty="0"/>
              <a:t> си години,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помага</a:t>
            </a:r>
            <a:r>
              <a:rPr lang="ru-RU" dirty="0"/>
              <a:t> на </a:t>
            </a:r>
            <a:r>
              <a:rPr lang="ru-RU" dirty="0" err="1"/>
              <a:t>баща</a:t>
            </a:r>
            <a:r>
              <a:rPr lang="ru-RU" dirty="0"/>
              <a:t> си. Служи като </a:t>
            </a:r>
            <a:r>
              <a:rPr lang="ru-RU" dirty="0" err="1"/>
              <a:t>войник</a:t>
            </a:r>
            <a:r>
              <a:rPr lang="ru-RU" dirty="0"/>
              <a:t> в </a:t>
            </a:r>
            <a:r>
              <a:rPr lang="ru-RU" dirty="0" err="1"/>
              <a:t>трудовия</a:t>
            </a:r>
            <a:r>
              <a:rPr lang="ru-RU" dirty="0"/>
              <a:t> набор в Шумен,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успява</a:t>
            </a:r>
            <a:r>
              <a:rPr lang="ru-RU" dirty="0"/>
              <a:t> да се научи да </a:t>
            </a:r>
            <a:r>
              <a:rPr lang="ru-RU" dirty="0" err="1"/>
              <a:t>разчита</a:t>
            </a:r>
            <a:r>
              <a:rPr lang="ru-RU" dirty="0"/>
              <a:t> </a:t>
            </a:r>
            <a:r>
              <a:rPr lang="ru-RU" dirty="0" err="1"/>
              <a:t>техническа</a:t>
            </a:r>
            <a:r>
              <a:rPr lang="ru-RU" dirty="0"/>
              <a:t> документация. </a:t>
            </a:r>
            <a:r>
              <a:rPr lang="ru-RU" dirty="0" err="1"/>
              <a:t>Oколо</a:t>
            </a:r>
            <a:r>
              <a:rPr lang="ru-RU" dirty="0"/>
              <a:t> 20-годишен се </a:t>
            </a:r>
            <a:r>
              <a:rPr lang="ru-RU" dirty="0" err="1"/>
              <a:t>сдобива</a:t>
            </a:r>
            <a:r>
              <a:rPr lang="ru-RU" dirty="0"/>
              <a:t> c документ за </a:t>
            </a:r>
            <a:r>
              <a:rPr lang="ru-RU" dirty="0" err="1"/>
              <a:t>майстор-предприемач</a:t>
            </a:r>
            <a:r>
              <a:rPr lang="ru-RU" dirty="0"/>
              <a:t>, </a:t>
            </a:r>
            <a:r>
              <a:rPr lang="ru-RU" dirty="0" err="1"/>
              <a:t>издаден</a:t>
            </a:r>
            <a:r>
              <a:rPr lang="ru-RU" dirty="0"/>
              <a:t> от </a:t>
            </a:r>
            <a:r>
              <a:rPr lang="ru-RU" dirty="0" err="1"/>
              <a:t>Министерството</a:t>
            </a:r>
            <a:r>
              <a:rPr lang="ru-RU" dirty="0"/>
              <a:t> на </a:t>
            </a:r>
            <a:r>
              <a:rPr lang="ru-RU" dirty="0" err="1"/>
              <a:t>обществените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, </a:t>
            </a:r>
            <a:r>
              <a:rPr lang="ru-RU" dirty="0" err="1"/>
              <a:t>пътищата</a:t>
            </a:r>
            <a:r>
              <a:rPr lang="ru-RU" dirty="0"/>
              <a:t> и </a:t>
            </a:r>
            <a:r>
              <a:rPr lang="ru-RU" dirty="0" err="1"/>
              <a:t>благоустройството</a:t>
            </a:r>
            <a:r>
              <a:rPr lang="ru-RU" dirty="0"/>
              <a:t>. </a:t>
            </a:r>
            <a:r>
              <a:rPr lang="ru-RU" dirty="0" err="1"/>
              <a:t>Свидетелството</a:t>
            </a:r>
            <a:r>
              <a:rPr lang="ru-RU" dirty="0"/>
              <a:t> </a:t>
            </a:r>
            <a:r>
              <a:rPr lang="ru-RU" dirty="0" err="1"/>
              <a:t>мy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да </a:t>
            </a:r>
            <a:r>
              <a:rPr lang="ru-RU" dirty="0" err="1"/>
              <a:t>pъководи</a:t>
            </a:r>
            <a:r>
              <a:rPr lang="ru-RU" dirty="0"/>
              <a:t> </a:t>
            </a:r>
            <a:r>
              <a:rPr lang="ru-RU" dirty="0" err="1"/>
              <a:t>строежи</a:t>
            </a:r>
            <a:r>
              <a:rPr lang="ru-RU" dirty="0"/>
              <a:t> на </a:t>
            </a:r>
            <a:r>
              <a:rPr lang="ru-RU" dirty="0" err="1"/>
              <a:t>стойност</a:t>
            </a:r>
            <a:r>
              <a:rPr lang="ru-RU" dirty="0"/>
              <a:t> до 5 </a:t>
            </a:r>
            <a:r>
              <a:rPr lang="ru-RU" dirty="0" err="1"/>
              <a:t>милиона</a:t>
            </a:r>
            <a:r>
              <a:rPr lang="ru-RU" dirty="0"/>
              <a:t> лева.[1] </a:t>
            </a:r>
            <a:r>
              <a:rPr lang="ru-RU" dirty="0" err="1"/>
              <a:t>Участва</a:t>
            </a:r>
            <a:r>
              <a:rPr lang="ru-RU" dirty="0"/>
              <a:t> в </a:t>
            </a:r>
            <a:r>
              <a:rPr lang="ru-RU" dirty="0" err="1"/>
              <a:t>строителството</a:t>
            </a:r>
            <a:r>
              <a:rPr lang="ru-RU" dirty="0"/>
              <a:t> на много </a:t>
            </a:r>
            <a:r>
              <a:rPr lang="ru-RU" dirty="0" err="1"/>
              <a:t>обекти</a:t>
            </a:r>
            <a:r>
              <a:rPr lang="ru-RU" dirty="0"/>
              <a:t>, сред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строителството</a:t>
            </a:r>
            <a:r>
              <a:rPr lang="ru-RU" dirty="0"/>
              <a:t> на моста на река Струма при село Студена, </a:t>
            </a:r>
            <a:r>
              <a:rPr lang="ru-RU" dirty="0" err="1"/>
              <a:t>катедралата</a:t>
            </a:r>
            <a:r>
              <a:rPr lang="ru-RU" dirty="0"/>
              <a:t> и </a:t>
            </a:r>
            <a:r>
              <a:rPr lang="ru-RU" dirty="0" err="1"/>
              <a:t>учителския</a:t>
            </a:r>
            <a:r>
              <a:rPr lang="ru-RU" dirty="0"/>
              <a:t> институт в Шумен, в </a:t>
            </a:r>
            <a:r>
              <a:rPr lang="ru-RU" dirty="0" err="1"/>
              <a:t>строежа</a:t>
            </a:r>
            <a:r>
              <a:rPr lang="ru-RU" dirty="0"/>
              <a:t> на </a:t>
            </a:r>
            <a:r>
              <a:rPr lang="ru-RU" dirty="0" err="1"/>
              <a:t>почивния</a:t>
            </a:r>
            <a:r>
              <a:rPr lang="ru-RU" dirty="0"/>
              <a:t> дом на </a:t>
            </a:r>
            <a:r>
              <a:rPr lang="ru-RU" dirty="0" err="1"/>
              <a:t>телеграфо-пощенци</a:t>
            </a:r>
            <a:r>
              <a:rPr lang="ru-RU" dirty="0"/>
              <a:t> край Варна и </a:t>
            </a:r>
            <a:r>
              <a:rPr lang="ru-RU" dirty="0" err="1"/>
              <a:t>Паметника</a:t>
            </a:r>
            <a:r>
              <a:rPr lang="ru-RU" dirty="0"/>
              <a:t> на </a:t>
            </a:r>
            <a:r>
              <a:rPr lang="ru-RU" dirty="0" err="1"/>
              <a:t>свободата</a:t>
            </a:r>
            <a:r>
              <a:rPr lang="ru-RU" dirty="0"/>
              <a:t> (Шипка).[2]През 1928 г. </a:t>
            </a:r>
            <a:r>
              <a:rPr lang="ru-RU" dirty="0" err="1"/>
              <a:t>получава</a:t>
            </a:r>
            <a:r>
              <a:rPr lang="ru-RU" dirty="0"/>
              <a:t> </a:t>
            </a:r>
            <a:r>
              <a:rPr lang="ru-RU" dirty="0" err="1"/>
              <a:t>покана</a:t>
            </a:r>
            <a:r>
              <a:rPr lang="ru-RU" dirty="0"/>
              <a:t> да </a:t>
            </a:r>
            <a:r>
              <a:rPr lang="ru-RU" dirty="0" err="1"/>
              <a:t>довърши</a:t>
            </a:r>
            <a:r>
              <a:rPr lang="ru-RU" dirty="0"/>
              <a:t> </a:t>
            </a:r>
            <a:r>
              <a:rPr lang="ru-RU" dirty="0" err="1"/>
              <a:t>строежа</a:t>
            </a:r>
            <a:r>
              <a:rPr lang="ru-RU" dirty="0"/>
              <a:t> на </a:t>
            </a:r>
            <a:r>
              <a:rPr lang="ru-RU" dirty="0" err="1"/>
              <a:t>Паметника</a:t>
            </a:r>
            <a:r>
              <a:rPr lang="ru-RU" dirty="0"/>
              <a:t> на </a:t>
            </a:r>
            <a:r>
              <a:rPr lang="ru-RU" dirty="0" err="1"/>
              <a:t>свободата</a:t>
            </a:r>
            <a:r>
              <a:rPr lang="ru-RU" dirty="0"/>
              <a:t> (Шипка) </a:t>
            </a:r>
            <a:r>
              <a:rPr lang="ru-RU" dirty="0" err="1"/>
              <a:t>започнат</a:t>
            </a:r>
            <a:r>
              <a:rPr lang="ru-RU" dirty="0"/>
              <a:t> от 1922 г. На </a:t>
            </a:r>
            <a:r>
              <a:rPr lang="ru-RU" dirty="0" err="1"/>
              <a:t>откриването</a:t>
            </a:r>
            <a:r>
              <a:rPr lang="ru-RU" dirty="0"/>
              <a:t> на </a:t>
            </a:r>
            <a:r>
              <a:rPr lang="ru-RU" dirty="0" err="1"/>
              <a:t>паметника</a:t>
            </a:r>
            <a:r>
              <a:rPr lang="ru-RU" dirty="0"/>
              <a:t> на 26 август 1934 г. никой не го </a:t>
            </a:r>
            <a:r>
              <a:rPr lang="ru-RU" dirty="0" err="1"/>
              <a:t>повиква</a:t>
            </a:r>
            <a:r>
              <a:rPr lang="ru-RU" dirty="0"/>
              <a:t> и от обида не </a:t>
            </a:r>
            <a:r>
              <a:rPr lang="ru-RU" dirty="0" err="1"/>
              <a:t>отива</a:t>
            </a:r>
            <a:r>
              <a:rPr lang="ru-RU" dirty="0"/>
              <a:t> на </a:t>
            </a:r>
            <a:r>
              <a:rPr lang="ru-RU" dirty="0" err="1"/>
              <a:t>паметника</a:t>
            </a:r>
            <a:r>
              <a:rPr lang="ru-RU" dirty="0"/>
              <a:t> 30 години.[3]</a:t>
            </a:r>
          </a:p>
          <a:p>
            <a:endParaRPr lang="ru-RU" dirty="0"/>
          </a:p>
          <a:p>
            <a:r>
              <a:rPr lang="ru-RU" dirty="0" err="1"/>
              <a:t>Умира</a:t>
            </a:r>
            <a:r>
              <a:rPr lang="ru-RU" dirty="0"/>
              <a:t> на 9 </a:t>
            </a:r>
            <a:r>
              <a:rPr lang="ru-RU" dirty="0" err="1"/>
              <a:t>юни</a:t>
            </a:r>
            <a:r>
              <a:rPr lang="ru-RU" dirty="0"/>
              <a:t> 1987 г. в Попово, </a:t>
            </a:r>
            <a:r>
              <a:rPr lang="ru-RU" dirty="0" err="1"/>
              <a:t>където</a:t>
            </a:r>
            <a:r>
              <a:rPr lang="ru-RU" dirty="0"/>
              <a:t> е и </a:t>
            </a:r>
            <a:r>
              <a:rPr lang="ru-RU" dirty="0" err="1"/>
              <a:t>погребан</a:t>
            </a:r>
            <a:r>
              <a:rPr lang="ru-RU" dirty="0"/>
              <a:t>. През 2017 година </a:t>
            </a:r>
            <a:r>
              <a:rPr lang="ru-RU" dirty="0" err="1"/>
              <a:t>посмъртно</a:t>
            </a:r>
            <a:r>
              <a:rPr lang="ru-RU" dirty="0"/>
              <a:t> е </a:t>
            </a:r>
            <a:r>
              <a:rPr lang="ru-RU" dirty="0" err="1"/>
              <a:t>обявен</a:t>
            </a:r>
            <a:r>
              <a:rPr lang="ru-RU" dirty="0"/>
              <a:t> за почетен гражданин на Попово.</a:t>
            </a:r>
            <a:r>
              <a:rPr lang="bg-BG" dirty="0"/>
              <a:t>Пеньо бомбето </a:t>
            </a:r>
          </a:p>
        </p:txBody>
      </p:sp>
    </p:spTree>
    <p:extLst>
      <p:ext uri="{BB962C8B-B14F-4D97-AF65-F5344CB8AC3E}">
        <p14:creationId xmlns:p14="http://schemas.microsoft.com/office/powerpoint/2010/main" val="350077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74E1391-BA5C-4AC5-AD37-DB3010E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  Снимки на Пеньо </a:t>
            </a:r>
            <a:r>
              <a:rPr lang="bg-BG" dirty="0" err="1"/>
              <a:t>колев</a:t>
            </a:r>
            <a:r>
              <a:rPr lang="bg-BG" dirty="0"/>
              <a:t>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C76C968-8FA4-464B-91F4-3D95857C4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138" y="2093976"/>
            <a:ext cx="4754563" cy="3035605"/>
          </a:xfrm>
          <a:prstGeom prst="rect">
            <a:avLst/>
          </a:prstGeom>
        </p:spPr>
      </p:pic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32C91FF7-442A-461A-AF7E-CCA9570FE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74161" y="1997982"/>
            <a:ext cx="3088564" cy="3978275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0D7455D5-F8DF-4B89-953D-9825B60E6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49" y="2033049"/>
            <a:ext cx="3088564" cy="1737317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4462582-417D-4C12-8AD9-71D4A5A09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933" y="4001862"/>
            <a:ext cx="3280780" cy="2147420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FC3731CB-1564-4C7C-92AE-3A2E05558F84}"/>
              </a:ext>
            </a:extLst>
          </p:cNvPr>
          <p:cNvSpPr txBox="1"/>
          <p:nvPr/>
        </p:nvSpPr>
        <p:spPr>
          <a:xfrm>
            <a:off x="948355" y="5606925"/>
            <a:ext cx="412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Неговият прякор е Пеньо Бомбето.</a:t>
            </a:r>
          </a:p>
        </p:txBody>
      </p:sp>
    </p:spTree>
    <p:extLst>
      <p:ext uri="{BB962C8B-B14F-4D97-AF65-F5344CB8AC3E}">
        <p14:creationId xmlns:p14="http://schemas.microsoft.com/office/powerpoint/2010/main" val="329913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EDE9BBF-EBBF-4AFF-B581-C2919C0A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21298"/>
            <a:ext cx="3200400" cy="1026367"/>
          </a:xfrm>
        </p:spPr>
        <p:txBody>
          <a:bodyPr/>
          <a:lstStyle/>
          <a:p>
            <a:r>
              <a:rPr lang="bg-BG" dirty="0"/>
              <a:t>   Историята.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A1AB3F2-A77D-43DE-8292-FAD09974E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231641"/>
            <a:ext cx="3200400" cy="4749281"/>
          </a:xfrm>
        </p:spPr>
        <p:txBody>
          <a:bodyPr>
            <a:norm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Основният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камък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положен 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Лъв"/>
              </a:rPr>
              <a:t>24 август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1922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г., 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изграждането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завършва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през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1930"/>
              </a:rPr>
              <a:t>1930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 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26 август"/>
              </a:rPr>
              <a:t>26 август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1934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паметникът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връх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„Свети Никола“ 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тържествено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открит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държавния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глава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Борис III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През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Георги Първанов"/>
              </a:rPr>
              <a:t>1920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 живите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ветерани-опълченци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събират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нов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конгрес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решават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да се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построи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свободата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връх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Свети Никола в прохода Шипка.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Средствата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изграждане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събирани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като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доброволни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дарения от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целия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народ.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Конкурсът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спечелен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архитект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Атанас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Донков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скулптора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Александър Андреев (скулптор)"/>
              </a:rPr>
              <a:t>Александър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Александър Андреев (скулптор)"/>
              </a:rPr>
              <a:t> Андреев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който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заедно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Кирил Шиваров"/>
              </a:rPr>
              <a:t>Кирил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Кирил Шиваров"/>
              </a:rPr>
              <a:t> Шиваров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изпълнява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монументалната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фигура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лъва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bg-BG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7529A8C-FC75-4494-B89C-8E1FA75A5A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13995"/>
            <a:ext cx="8302753" cy="6858000"/>
          </a:xfrm>
          <a:prstGeom prst="rect">
            <a:avLst/>
          </a:prstGeom>
        </p:spPr>
      </p:pic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F727AF94-32D0-4AD9-B243-5E1F04289125}"/>
              </a:ext>
            </a:extLst>
          </p:cNvPr>
          <p:cNvSpPr txBox="1"/>
          <p:nvPr/>
        </p:nvSpPr>
        <p:spPr>
          <a:xfrm>
            <a:off x="4198013" y="0"/>
            <a:ext cx="39332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първия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етап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строежа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главен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майстор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Илия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Пенев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Мъглов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 с. </a:t>
            </a:r>
            <a:r>
              <a:rPr lang="ru-RU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Горни Драгойча (страницата не съществува)"/>
              </a:rPr>
              <a:t>Горни </a:t>
            </a:r>
            <a:r>
              <a:rPr lang="ru-RU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Горни Драгойча (страницата не съществува)"/>
              </a:rPr>
              <a:t>Драгойча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Дряновско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 през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втория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Пеню Колев"/>
              </a:rPr>
              <a:t>Пеню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Пеню Колев"/>
              </a:rPr>
              <a:t>Атанасов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Пеню Колев"/>
              </a:rPr>
              <a:t> Колев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(Пеню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Бомбето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от с.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Дралфа"/>
              </a:rPr>
              <a:t>Дралфа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Търговищко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През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летата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1922"/>
              </a:rPr>
              <a:t>1927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1928"/>
              </a:rPr>
              <a:t>1928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1929"/>
              </a:rPr>
              <a:t>1929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 кипи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усилената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строителна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дейност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участието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майсторите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Живко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Тасков,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Кънчо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Кавръков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Генчо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Ваков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Илия Рашков, Георги Иванов,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братята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Христо и Георги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Димитрови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още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десетина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души от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Габровско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bg-BG" dirty="0"/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5A829369-9086-4D24-8422-EC57871E7B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7824" y="3970318"/>
            <a:ext cx="3688511" cy="2766384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1C42FDD6-A3CE-45A6-AC0E-C1DD19AF6C6F}"/>
              </a:ext>
            </a:extLst>
          </p:cNvPr>
          <p:cNvSpPr txBox="1"/>
          <p:nvPr/>
        </p:nvSpPr>
        <p:spPr>
          <a:xfrm>
            <a:off x="203655" y="-79653"/>
            <a:ext cx="375605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Камъните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обработвали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ръка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извозвали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волски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каруци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пясъкът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превозвал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чрез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1928"/>
              </a:rPr>
              <a:t>катъри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от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1934"/>
              </a:rPr>
              <a:t>Мъглиж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/>
              </a:rPr>
              <a:t>Енина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 нов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път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Каменната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кула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завършена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груб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строеж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месинговия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лъв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пред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отлят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Софийския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военен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Арсенал по проект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скулптора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Кирил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Шиваров през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лятото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1929 г., 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изграждането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завършва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през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1930"/>
              </a:rPr>
              <a:t>1930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Според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първоначалния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проект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месинговия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лъв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трябвало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бъде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поставен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върху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С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помощта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макет върху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изградената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кула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направен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подръчни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средства, се е установило, че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фигурата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бъде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място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нейната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видимост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не би била добра. По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тази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причина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лъвът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е бил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поставен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върху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корниза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над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главния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вход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паметника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340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7A0EAB6-56B2-4228-B070-74961DDE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84632"/>
            <a:ext cx="11560628" cy="840315"/>
          </a:xfrm>
        </p:spPr>
        <p:txBody>
          <a:bodyPr>
            <a:normAutofit fontScale="90000"/>
          </a:bodyPr>
          <a:lstStyle/>
          <a:p>
            <a:r>
              <a:rPr lang="bg-BG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Предистория на събитията</a:t>
            </a:r>
            <a:br>
              <a:rPr lang="bg-BG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36D8DD9-A435-41B0-A1DC-27BF84BF6705}"/>
              </a:ext>
            </a:extLst>
          </p:cNvPr>
          <p:cNvSpPr txBox="1"/>
          <p:nvPr/>
        </p:nvSpPr>
        <p:spPr>
          <a:xfrm>
            <a:off x="653143" y="998377"/>
            <a:ext cx="80336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Шипченската епопея включва боевете, които са се разиграли на най-високите точки на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Шипченски проход"/>
              </a:rPr>
              <a:t>Шипченския проход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където са върховете </a:t>
            </a:r>
            <a:r>
              <a:rPr lang="ru-RU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Свети Никола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Орлово гнездо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Шипка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др.: превземането на прохода от руски части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Шипченска битка (юли 1877)"/>
              </a:rPr>
              <a:t>Първа битка при Шипка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решителните боеве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9 август"/>
              </a:rPr>
              <a:t>9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11 август"/>
              </a:rPr>
              <a:t>11 август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1877"/>
              </a:rPr>
              <a:t>1877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г.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Втора битка при Шипка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Шипченска битка (август 1877)"/>
              </a:rPr>
              <a:t>Стоенето на Шипка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Шипченски отряд: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Българското опълчение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XXXVI орловски пехотен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Полк"/>
              </a:rPr>
              <a:t>полк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XXXV брянски пехотен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Полк"/>
              </a:rPr>
              <a:t>полк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отблъскват 27-хилядна редовна турска войска, като в това число не са включени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Башибозук"/>
              </a:rPr>
              <a:t>башибозушките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орди. Шипченският отряд под командването на генерал-майор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Николай Столетов"/>
              </a:rPr>
              <a:t>Николай Столетов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е от 7500 войника и 27 оръдия срещу Централната османска армия под командването на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Сюлейман паша"/>
              </a:rPr>
              <a:t>Сюлейман паша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комплекса Шипка влиза и старата реставрирана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Църква"/>
              </a:rPr>
              <a:t>църква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При реставрацията ѝ в нея бил открит един от най-старите български ръкописи –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Енински апостол"/>
              </a:rPr>
              <a:t>Енински апостол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от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/>
              </a:rPr>
              <a:t>11 век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 север се намират селищата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/>
              </a:rPr>
              <a:t>Шипка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Шейново"/>
              </a:rPr>
              <a:t>Шейново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участвали активно в Освободителната война. От тези селища започва националният паметник Шипка. Край Шейново е Паметникът на победата. Там е била разбита и пленена войската на Вейсел паша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5CE1F57-52F7-4CAC-9B42-F76AC39789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0" y="1131726"/>
            <a:ext cx="3171825" cy="238125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38F3C6A-01EA-4075-8586-ABAE6A8DBC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86800" y="4076028"/>
            <a:ext cx="3171825" cy="17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1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B918EAE-43DD-4E2A-9687-77876882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47211"/>
          </a:xfrm>
        </p:spPr>
        <p:txBody>
          <a:bodyPr/>
          <a:lstStyle/>
          <a:p>
            <a:r>
              <a:rPr lang="bg-BG" dirty="0"/>
              <a:t>    Културното  значение.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5A873FA-7C70-4C58-95DB-24C2C1E9BA17}"/>
              </a:ext>
            </a:extLst>
          </p:cNvPr>
          <p:cNvSpPr txBox="1"/>
          <p:nvPr/>
        </p:nvSpPr>
        <p:spPr>
          <a:xfrm>
            <a:off x="1140517" y="1858617"/>
            <a:ext cx="76456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Националните</a:t>
            </a:r>
            <a:r>
              <a:rPr lang="ru-RU" dirty="0"/>
              <a:t> </a:t>
            </a:r>
            <a:r>
              <a:rPr lang="ru-RU" dirty="0" err="1"/>
              <a:t>паметници</a:t>
            </a:r>
            <a:r>
              <a:rPr lang="ru-RU" dirty="0"/>
              <a:t> при Шипка са </a:t>
            </a:r>
            <a:r>
              <a:rPr lang="ru-RU" dirty="0" err="1"/>
              <a:t>обвързани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събития</a:t>
            </a:r>
            <a:r>
              <a:rPr lang="ru-RU" dirty="0"/>
              <a:t> от </a:t>
            </a:r>
            <a:r>
              <a:rPr lang="ru-RU" dirty="0" err="1"/>
              <a:t>изключителна</a:t>
            </a:r>
            <a:r>
              <a:rPr lang="ru-RU" dirty="0"/>
              <a:t> </a:t>
            </a:r>
            <a:r>
              <a:rPr lang="ru-RU" dirty="0" err="1"/>
              <a:t>обществена</a:t>
            </a:r>
            <a:r>
              <a:rPr lang="ru-RU" dirty="0"/>
              <a:t> </a:t>
            </a:r>
            <a:r>
              <a:rPr lang="ru-RU" dirty="0" err="1"/>
              <a:t>значимост</a:t>
            </a:r>
            <a:r>
              <a:rPr lang="ru-RU" dirty="0"/>
              <a:t>.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построяване</a:t>
            </a:r>
            <a:r>
              <a:rPr lang="ru-RU" dirty="0"/>
              <a:t> е плод на </a:t>
            </a:r>
            <a:r>
              <a:rPr lang="ru-RU" dirty="0" err="1"/>
              <a:t>съвместните</a:t>
            </a:r>
            <a:r>
              <a:rPr lang="ru-RU" dirty="0"/>
              <a:t> усилия на </a:t>
            </a:r>
            <a:r>
              <a:rPr lang="ru-RU" dirty="0" err="1"/>
              <a:t>архитекти</a:t>
            </a:r>
            <a:r>
              <a:rPr lang="ru-RU" dirty="0"/>
              <a:t>, </a:t>
            </a:r>
            <a:r>
              <a:rPr lang="ru-RU" dirty="0" err="1"/>
              <a:t>скулптори</a:t>
            </a:r>
            <a:r>
              <a:rPr lang="ru-RU" dirty="0"/>
              <a:t> и </a:t>
            </a:r>
            <a:r>
              <a:rPr lang="ru-RU" dirty="0" err="1"/>
              <a:t>целия</a:t>
            </a:r>
            <a:r>
              <a:rPr lang="ru-RU" dirty="0"/>
              <a:t> признателен </a:t>
            </a:r>
            <a:r>
              <a:rPr lang="ru-RU" dirty="0" err="1"/>
              <a:t>български</a:t>
            </a:r>
            <a:r>
              <a:rPr lang="ru-RU" dirty="0"/>
              <a:t> народ. </a:t>
            </a:r>
            <a:r>
              <a:rPr lang="ru-RU" dirty="0" err="1"/>
              <a:t>Природните</a:t>
            </a:r>
            <a:r>
              <a:rPr lang="ru-RU" dirty="0"/>
              <a:t> </a:t>
            </a:r>
            <a:r>
              <a:rPr lang="ru-RU" dirty="0" err="1"/>
              <a:t>забележителности</a:t>
            </a:r>
            <a:r>
              <a:rPr lang="ru-RU" dirty="0"/>
              <a:t> в района и </a:t>
            </a:r>
            <a:r>
              <a:rPr lang="ru-RU" dirty="0" err="1"/>
              <a:t>историческите</a:t>
            </a:r>
            <a:r>
              <a:rPr lang="ru-RU" dirty="0"/>
              <a:t> </a:t>
            </a:r>
            <a:r>
              <a:rPr lang="ru-RU" dirty="0" err="1"/>
              <a:t>събития</a:t>
            </a:r>
            <a:r>
              <a:rPr lang="ru-RU" dirty="0"/>
              <a:t> се </a:t>
            </a:r>
            <a:r>
              <a:rPr lang="ru-RU" dirty="0" err="1"/>
              <a:t>преплитат</a:t>
            </a:r>
            <a:r>
              <a:rPr lang="ru-RU" dirty="0"/>
              <a:t>, за да се </a:t>
            </a:r>
            <a:r>
              <a:rPr lang="ru-RU" dirty="0" err="1"/>
              <a:t>превърнат</a:t>
            </a:r>
            <a:r>
              <a:rPr lang="ru-RU" dirty="0"/>
              <a:t> в </a:t>
            </a:r>
            <a:r>
              <a:rPr lang="ru-RU" dirty="0" err="1"/>
              <a:t>едно</a:t>
            </a:r>
            <a:r>
              <a:rPr lang="ru-RU" dirty="0"/>
              <a:t> от най-</a:t>
            </a:r>
            <a:r>
              <a:rPr lang="ru-RU" dirty="0" err="1"/>
              <a:t>силно</a:t>
            </a:r>
            <a:r>
              <a:rPr lang="ru-RU" dirty="0"/>
              <a:t> </a:t>
            </a:r>
            <a:r>
              <a:rPr lang="ru-RU" dirty="0" err="1"/>
              <a:t>заредените</a:t>
            </a:r>
            <a:r>
              <a:rPr lang="ru-RU" dirty="0"/>
              <a:t> места в </a:t>
            </a:r>
            <a:r>
              <a:rPr lang="ru-RU" dirty="0" err="1"/>
              <a:t>България</a:t>
            </a:r>
            <a:r>
              <a:rPr lang="ru-RU" dirty="0"/>
              <a:t>, </a:t>
            </a:r>
            <a:r>
              <a:rPr lang="ru-RU" dirty="0" err="1"/>
              <a:t>една</a:t>
            </a:r>
            <a:r>
              <a:rPr lang="ru-RU" dirty="0"/>
              <a:t> от най-</a:t>
            </a:r>
            <a:r>
              <a:rPr lang="ru-RU" dirty="0" err="1"/>
              <a:t>големите</a:t>
            </a:r>
            <a:r>
              <a:rPr lang="ru-RU" dirty="0"/>
              <a:t> </a:t>
            </a:r>
            <a:r>
              <a:rPr lang="ru-RU" dirty="0" err="1"/>
              <a:t>туристически</a:t>
            </a:r>
            <a:r>
              <a:rPr lang="ru-RU" dirty="0"/>
              <a:t> </a:t>
            </a:r>
            <a:r>
              <a:rPr lang="ru-RU" dirty="0" err="1"/>
              <a:t>забележителности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Обществото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традиция да </a:t>
            </a:r>
            <a:r>
              <a:rPr lang="ru-RU" dirty="0" err="1"/>
              <a:t>уважава</a:t>
            </a:r>
            <a:r>
              <a:rPr lang="ru-RU" dirty="0"/>
              <a:t> и </a:t>
            </a:r>
            <a:r>
              <a:rPr lang="ru-RU" dirty="0" err="1"/>
              <a:t>почита</a:t>
            </a:r>
            <a:r>
              <a:rPr lang="ru-RU" dirty="0"/>
              <a:t> </a:t>
            </a:r>
            <a:r>
              <a:rPr lang="ru-RU" dirty="0" err="1"/>
              <a:t>националните</a:t>
            </a:r>
            <a:r>
              <a:rPr lang="ru-RU" dirty="0"/>
              <a:t> и </a:t>
            </a:r>
            <a:r>
              <a:rPr lang="ru-RU" dirty="0" err="1"/>
              <a:t>историческите</a:t>
            </a:r>
            <a:r>
              <a:rPr lang="ru-RU" dirty="0"/>
              <a:t> заслуги. </a:t>
            </a:r>
            <a:r>
              <a:rPr lang="ru-RU" dirty="0" err="1"/>
              <a:t>Наред</a:t>
            </a:r>
            <a:r>
              <a:rPr lang="ru-RU" dirty="0"/>
              <a:t> с </a:t>
            </a:r>
            <a:r>
              <a:rPr lang="ru-RU" dirty="0" err="1"/>
              <a:t>Левски</a:t>
            </a:r>
            <a:r>
              <a:rPr lang="ru-RU" dirty="0"/>
              <a:t> и Христо Ботев, </a:t>
            </a:r>
            <a:r>
              <a:rPr lang="ru-RU" dirty="0" err="1"/>
              <a:t>шипченското</a:t>
            </a:r>
            <a:r>
              <a:rPr lang="ru-RU" dirty="0"/>
              <a:t> </a:t>
            </a:r>
            <a:r>
              <a:rPr lang="ru-RU" dirty="0" err="1"/>
              <a:t>опълчение</a:t>
            </a:r>
            <a:r>
              <a:rPr lang="ru-RU" dirty="0"/>
              <a:t> е с най-</a:t>
            </a:r>
            <a:r>
              <a:rPr lang="ru-RU" dirty="0" err="1"/>
              <a:t>голяма</a:t>
            </a:r>
            <a:r>
              <a:rPr lang="ru-RU" dirty="0"/>
              <a:t> слава и </a:t>
            </a:r>
            <a:r>
              <a:rPr lang="ru-RU" dirty="0" err="1"/>
              <a:t>популярност</a:t>
            </a:r>
            <a:r>
              <a:rPr lang="ru-RU" dirty="0"/>
              <a:t> сред </a:t>
            </a:r>
            <a:r>
              <a:rPr lang="ru-RU" dirty="0" err="1"/>
              <a:t>хората</a:t>
            </a:r>
            <a:r>
              <a:rPr lang="ru-RU" dirty="0"/>
              <a:t>. За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немалка</a:t>
            </a:r>
            <a:r>
              <a:rPr lang="ru-RU" dirty="0"/>
              <a:t> заслуга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Вазовото</a:t>
            </a:r>
            <a:r>
              <a:rPr lang="ru-RU" dirty="0"/>
              <a:t> произведение „</a:t>
            </a:r>
            <a:r>
              <a:rPr lang="ru-RU" dirty="0" err="1"/>
              <a:t>Опълченците</a:t>
            </a:r>
            <a:r>
              <a:rPr lang="ru-RU" dirty="0"/>
              <a:t> на Шипка“. </a:t>
            </a:r>
            <a:r>
              <a:rPr lang="ru-RU" dirty="0" err="1"/>
              <a:t>Народът</a:t>
            </a:r>
            <a:r>
              <a:rPr lang="ru-RU" dirty="0"/>
              <a:t> пази, </a:t>
            </a:r>
            <a:r>
              <a:rPr lang="ru-RU" dirty="0" err="1"/>
              <a:t>макар</a:t>
            </a:r>
            <a:r>
              <a:rPr lang="ru-RU" dirty="0"/>
              <a:t> и в </a:t>
            </a:r>
            <a:r>
              <a:rPr lang="ru-RU" dirty="0" err="1"/>
              <a:t>трудните</a:t>
            </a:r>
            <a:r>
              <a:rPr lang="ru-RU" dirty="0"/>
              <a:t> политически и </a:t>
            </a:r>
            <a:r>
              <a:rPr lang="ru-RU" dirty="0" err="1"/>
              <a:t>икономически</a:t>
            </a:r>
            <a:r>
              <a:rPr lang="ru-RU" dirty="0"/>
              <a:t> условия, </a:t>
            </a:r>
            <a:r>
              <a:rPr lang="ru-RU" dirty="0" err="1"/>
              <a:t>паметта</a:t>
            </a:r>
            <a:r>
              <a:rPr lang="ru-RU" dirty="0"/>
              <a:t> за „</a:t>
            </a:r>
            <a:r>
              <a:rPr lang="ru-RU" dirty="0" err="1"/>
              <a:t>тоз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бурен“.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C5D88E9-CF58-4858-9F3A-17256A67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023" y="1172635"/>
            <a:ext cx="2448339" cy="183625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F939B08-BD80-42B3-8984-5657A6E9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218" y="3205005"/>
            <a:ext cx="1967948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2FC33A0-CF56-42B2-9CBE-581E026B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Кога се чества освобождението на </a:t>
            </a:r>
            <a:r>
              <a:rPr lang="bg-BG" dirty="0" err="1"/>
              <a:t>българия</a:t>
            </a:r>
            <a:r>
              <a:rPr lang="bg-BG" dirty="0"/>
              <a:t>.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83B0A50E-3FB4-4943-8635-FF099E1B2EA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CEC2CD0-FC4B-4A46-9C3A-3D1960DA2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200400" cy="3560197"/>
          </a:xfrm>
        </p:spPr>
        <p:txBody>
          <a:bodyPr>
            <a:normAutofit/>
          </a:bodyPr>
          <a:lstStyle/>
          <a:p>
            <a:r>
              <a:rPr lang="ru-RU" sz="1800" dirty="0"/>
              <a:t>На 3 март 2003 г. </a:t>
            </a:r>
            <a:r>
              <a:rPr lang="ru-RU" sz="1800" dirty="0" err="1"/>
              <a:t>честванията</a:t>
            </a:r>
            <a:r>
              <a:rPr lang="ru-RU" sz="1800" dirty="0"/>
              <a:t> на 125-годишнината от </a:t>
            </a:r>
            <a:r>
              <a:rPr lang="ru-RU" sz="1800" dirty="0" err="1"/>
              <a:t>Освобождението</a:t>
            </a:r>
            <a:r>
              <a:rPr lang="ru-RU" sz="1800" dirty="0"/>
              <a:t> на </a:t>
            </a:r>
            <a:r>
              <a:rPr lang="ru-RU" sz="1800" dirty="0" err="1"/>
              <a:t>България</a:t>
            </a:r>
            <a:r>
              <a:rPr lang="ru-RU" sz="1800" dirty="0"/>
              <a:t> от </a:t>
            </a:r>
            <a:r>
              <a:rPr lang="ru-RU" sz="1800" dirty="0" err="1"/>
              <a:t>Османско</a:t>
            </a:r>
            <a:r>
              <a:rPr lang="ru-RU" sz="1800" dirty="0"/>
              <a:t> </a:t>
            </a:r>
            <a:r>
              <a:rPr lang="ru-RU" sz="1800" dirty="0" err="1"/>
              <a:t>владичество</a:t>
            </a:r>
            <a:r>
              <a:rPr lang="ru-RU" sz="1800" dirty="0"/>
              <a:t> са </a:t>
            </a:r>
            <a:r>
              <a:rPr lang="ru-RU" sz="1800" dirty="0" err="1"/>
              <a:t>посетени</a:t>
            </a:r>
            <a:r>
              <a:rPr lang="ru-RU" sz="1800" dirty="0"/>
              <a:t> от президента на </a:t>
            </a:r>
            <a:r>
              <a:rPr lang="ru-RU" sz="1800" dirty="0" err="1"/>
              <a:t>Русия</a:t>
            </a:r>
            <a:r>
              <a:rPr lang="ru-RU" sz="1800" dirty="0"/>
              <a:t>, Владимир Путин, по </a:t>
            </a:r>
            <a:r>
              <a:rPr lang="ru-RU" sz="1800" dirty="0" err="1"/>
              <a:t>покана</a:t>
            </a:r>
            <a:r>
              <a:rPr lang="ru-RU" sz="1800" dirty="0"/>
              <a:t> на </a:t>
            </a:r>
            <a:r>
              <a:rPr lang="ru-RU" sz="1800" dirty="0" err="1"/>
              <a:t>българския</a:t>
            </a:r>
            <a:r>
              <a:rPr lang="ru-RU" sz="1800" dirty="0"/>
              <a:t> му </a:t>
            </a:r>
            <a:r>
              <a:rPr lang="ru-RU" sz="1800" dirty="0" err="1"/>
              <a:t>колега</a:t>
            </a:r>
            <a:r>
              <a:rPr lang="ru-RU" sz="1800" dirty="0"/>
              <a:t> Георги </a:t>
            </a:r>
            <a:r>
              <a:rPr lang="ru-RU" sz="1800" dirty="0" err="1"/>
              <a:t>Първанов</a:t>
            </a:r>
            <a:r>
              <a:rPr lang="ru-RU" sz="1800" dirty="0"/>
              <a:t>.</a:t>
            </a:r>
            <a:endParaRPr lang="bg-BG" sz="1800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27BA66D-81DE-4A9E-98B0-3A350E5C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5" y="1068354"/>
            <a:ext cx="7461761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5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ип дърво">
  <a:themeElements>
    <a:clrScheme name="Тип дър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ип дър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ип дър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TM03090434[[fn=Тип дърво]]</Template>
  <TotalTime>1484</TotalTime>
  <Words>1291</Words>
  <Application>Microsoft Office PowerPoint</Application>
  <PresentationFormat>Широк екран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7" baseType="lpstr">
      <vt:lpstr>Arial</vt:lpstr>
      <vt:lpstr>Cambria</vt:lpstr>
      <vt:lpstr>Rockwell</vt:lpstr>
      <vt:lpstr>Rockwell Condensed</vt:lpstr>
      <vt:lpstr>Wingdings</vt:lpstr>
      <vt:lpstr>Тип дърво</vt:lpstr>
      <vt:lpstr>Паметника  шипка</vt:lpstr>
      <vt:lpstr>   Паметника.</vt:lpstr>
      <vt:lpstr>        Процес на строене.</vt:lpstr>
      <vt:lpstr>  Създателя на паметника.</vt:lpstr>
      <vt:lpstr>    Снимки на Пеньо колев.</vt:lpstr>
      <vt:lpstr>   Историята.</vt:lpstr>
      <vt:lpstr> Предистория на събитията </vt:lpstr>
      <vt:lpstr>    Културното  значение.</vt:lpstr>
      <vt:lpstr>Кога се чества освобождението на българия.</vt:lpstr>
      <vt:lpstr>       Шипченските битки.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Паметника  шипка</dc:title>
  <dc:creator>KokiSevi</dc:creator>
  <cp:lastModifiedBy>KokiSevi</cp:lastModifiedBy>
  <cp:revision>8</cp:revision>
  <dcterms:created xsi:type="dcterms:W3CDTF">2021-06-08T14:42:33Z</dcterms:created>
  <dcterms:modified xsi:type="dcterms:W3CDTF">2021-06-09T15:27:01Z</dcterms:modified>
</cp:coreProperties>
</file>