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5" r:id="rId9"/>
    <p:sldId id="262" r:id="rId10"/>
    <p:sldId id="263" r:id="rId11"/>
    <p:sldId id="264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48ADE-0CCA-49C0-86B6-00C71534A40E}" type="datetimeFigureOut">
              <a:rPr lang="bg-BG" smtClean="0"/>
              <a:t>20.4.2021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3EBAE-64F0-4E4C-A424-FAC8F7AE2B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973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3EBAE-64F0-4E4C-A424-FAC8F7AE2B43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048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8CDB9AE-4CA1-48C6-A68D-F946727F2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E097F88-0CC1-44AA-BD21-B0D7B090E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CB9BD9B-DCF5-49B6-A89A-3D5A577E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F2B2-60BA-4F59-980B-8E38D8D8B833}" type="datetimeFigureOut">
              <a:rPr lang="bg-BG" smtClean="0"/>
              <a:t>20.4.2021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5379256A-344E-46E3-A781-16C889AB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418FD365-4329-4798-9426-0832EF48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BF7F-8691-4E92-9B32-FEF554C933E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72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7C8A853-58FA-42F7-B2AD-502D095E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A81F8737-482D-4AD4-A413-58001BD41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144D1C2-5065-40D5-AF8C-0924B38D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F2B2-60BA-4F59-980B-8E38D8D8B833}" type="datetimeFigureOut">
              <a:rPr lang="bg-BG" smtClean="0"/>
              <a:t>20.4.2021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BD3BF16-CB6E-4E74-8BC5-37B9C0F6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9550F827-C833-4F32-9105-46327BA6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BF7F-8691-4E92-9B32-FEF554C933E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187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7CEC1E80-CB77-4454-91C9-56C3D35E3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6B193C8F-D3B2-4EBD-938F-BF4427E50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25E56AB-8E0B-465A-8C5A-25AAFFAD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F2B2-60BA-4F59-980B-8E38D8D8B833}" type="datetimeFigureOut">
              <a:rPr lang="bg-BG" smtClean="0"/>
              <a:t>20.4.2021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1145985E-C866-45DD-81ED-D5D0EAE3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A5AC569C-D8CB-4A16-BC4B-DF47EAC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BF7F-8691-4E92-9B32-FEF554C933E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927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5D0582D-AB74-4621-ACA8-D77239F6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78211E9-42D7-4D5A-8F6B-1E6F8187B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CDA8025E-09B3-42F8-AD38-FDE78FFB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F2B2-60BA-4F59-980B-8E38D8D8B833}" type="datetimeFigureOut">
              <a:rPr lang="bg-BG" smtClean="0"/>
              <a:t>20.4.2021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C4181F4-C174-4E93-86E7-E2521E24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5D01AC7-1E5C-4180-8EC0-D76515F5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BF7F-8691-4E92-9B32-FEF554C933E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819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B4B905B-0936-4E12-BC36-288347E6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498E8386-9545-413B-B661-62EE5EE00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BAA0747-B155-4493-BBBE-29FB75CF5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F2B2-60BA-4F59-980B-8E38D8D8B833}" type="datetimeFigureOut">
              <a:rPr lang="bg-BG" smtClean="0"/>
              <a:t>20.4.2021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C78F0D6-8DE5-4A40-AAFB-44294FB3B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90D5D455-6AFF-477D-9CFC-C4AFECE0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BF7F-8691-4E92-9B32-FEF554C933E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864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B4DCBFD-C703-4C73-8405-CFF636ED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775808F-75DE-4F57-8594-70CCFF89A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8C77BF69-6C09-4CA1-B89A-DBB4CCAE6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C7984223-549B-4451-AA8C-F7B52282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F2B2-60BA-4F59-980B-8E38D8D8B833}" type="datetimeFigureOut">
              <a:rPr lang="bg-BG" smtClean="0"/>
              <a:t>20.4.2021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0BC465C5-CC74-4CB8-86F2-3C07C21E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26B4408D-03A5-4556-B9C8-0D0C01F6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BF7F-8691-4E92-9B32-FEF554C933E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982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A0EE74B-EF63-4B00-9322-4E017837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32098767-9AB1-4441-9870-9192E1C7F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528C6337-9209-471D-AA5C-44ABA48F9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2FD35A3D-F523-46AA-A5FB-02EAAEFCC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0E9AFC7C-1425-4C33-86E2-22ED14F18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2FCC924B-C4CD-4722-BD1F-C56D5DAF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F2B2-60BA-4F59-980B-8E38D8D8B833}" type="datetimeFigureOut">
              <a:rPr lang="bg-BG" smtClean="0"/>
              <a:t>20.4.2021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0812288C-1070-403A-86A2-5D682202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EC80EFC9-63F5-4B17-A33A-76B1D9F7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BF7F-8691-4E92-9B32-FEF554C933E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469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95D30DA-B7BE-4E96-949F-FB0F0C7B9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B82FE144-B03E-4C10-AA4E-404D1FF07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F2B2-60BA-4F59-980B-8E38D8D8B833}" type="datetimeFigureOut">
              <a:rPr lang="bg-BG" smtClean="0"/>
              <a:t>20.4.2021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DB42D4EE-09B8-4164-9875-A2A59EAC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74FE01CC-2636-4EDD-9A08-99169BE0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BF7F-8691-4E92-9B32-FEF554C933E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943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CA061F92-0176-4C6A-A737-7150CA0C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F2B2-60BA-4F59-980B-8E38D8D8B833}" type="datetimeFigureOut">
              <a:rPr lang="bg-BG" smtClean="0"/>
              <a:t>20.4.2021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A807F027-699A-46A3-A1D5-F4BBBD25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311956F2-2447-4748-A32E-0CF1BDDB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BF7F-8691-4E92-9B32-FEF554C933E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036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9942192-A66D-475F-A9D7-DF9B8A28B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5673D95-0967-4A0B-963F-45B208C5C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2C02E9DD-BCF3-4D4E-825D-50622154C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005162A8-6281-49D9-BEE1-828306592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F2B2-60BA-4F59-980B-8E38D8D8B833}" type="datetimeFigureOut">
              <a:rPr lang="bg-BG" smtClean="0"/>
              <a:t>20.4.2021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95DCB39F-13B1-4AB3-BC0E-97742883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34A193B4-B240-480F-81BF-45221FFF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BF7F-8691-4E92-9B32-FEF554C933E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449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F64568B-1304-4445-A6AD-240FB1A7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4CB2AA1E-C583-47EB-9CE4-DCEA9D590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3F8241AF-E3A9-4858-9F5C-A4790A5CC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BED7E62D-D28B-4102-8B6E-338FD9EF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F2B2-60BA-4F59-980B-8E38D8D8B833}" type="datetimeFigureOut">
              <a:rPr lang="bg-BG" smtClean="0"/>
              <a:t>20.4.2021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036A3B63-0883-4FDD-92F5-7B7C9208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491C9911-C298-4088-9DAF-556CA47B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BF7F-8691-4E92-9B32-FEF554C933E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75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09B02279-D2EB-417F-A603-5CABB611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DABA4CFD-1C21-44BA-9EFB-2C3E751CA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852A7C92-3EBD-4147-B234-255642E14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FF2B2-60BA-4F59-980B-8E38D8D8B833}" type="datetimeFigureOut">
              <a:rPr lang="bg-BG" smtClean="0"/>
              <a:t>20.4.2021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C2749637-7367-46B0-8341-3316999DF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87EE35EA-13E6-4919-AD25-E4F1260E1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DBF7F-8691-4E92-9B32-FEF554C933E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6592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89F0319-3151-4A16-A336-DF68228E1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Планетата </a:t>
            </a:r>
            <a:r>
              <a:rPr lang="bg-BG" dirty="0" smtClean="0"/>
              <a:t>Земя - </a:t>
            </a:r>
            <a:r>
              <a:rPr lang="bg-BG" dirty="0"/>
              <a:t/>
            </a:r>
            <a:br>
              <a:rPr lang="bg-BG" dirty="0"/>
            </a:br>
            <a:r>
              <a:rPr lang="bg-BG" dirty="0"/>
              <a:t>безценен дар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7C368914-6B5D-4FE8-BEA1-62D32E0266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Изготвил</a:t>
            </a:r>
            <a:r>
              <a:rPr lang="bg-BG" dirty="0" smtClean="0"/>
              <a:t>: Марияна </a:t>
            </a:r>
            <a:r>
              <a:rPr lang="bg-BG" dirty="0"/>
              <a:t>Валентинова</a:t>
            </a:r>
          </a:p>
          <a:p>
            <a:r>
              <a:rPr lang="bg-BG" dirty="0" smtClean="0"/>
              <a:t>5.г клас</a:t>
            </a:r>
          </a:p>
          <a:p>
            <a:r>
              <a:rPr lang="bg-BG" dirty="0" smtClean="0"/>
              <a:t>2021 г.</a:t>
            </a:r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3620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DFD4712-B887-4715-8ECA-D91CDB7B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494" y="794333"/>
            <a:ext cx="3638939" cy="1325563"/>
          </a:xfrm>
        </p:spPr>
        <p:txBody>
          <a:bodyPr/>
          <a:lstStyle/>
          <a:p>
            <a:r>
              <a:rPr lang="bg-BG" dirty="0"/>
              <a:t>Континентите</a:t>
            </a:r>
          </a:p>
        </p:txBody>
      </p:sp>
      <p:pic>
        <p:nvPicPr>
          <p:cNvPr id="3" name="Picture 4" descr="Как се формират континентите? - Алтернативен изглед | Мистерии на планетата  Земя 2021">
            <a:extLst>
              <a:ext uri="{FF2B5EF4-FFF2-40B4-BE49-F238E27FC236}">
                <a16:creationId xmlns:a16="http://schemas.microsoft.com/office/drawing/2014/main" id="{9C0A61FE-B314-43B2-AD9F-B98F3B42B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9" y="3198945"/>
            <a:ext cx="5146394" cy="36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Материк — Вікіпедія">
            <a:extLst>
              <a:ext uri="{FF2B5EF4-FFF2-40B4-BE49-F238E27FC236}">
                <a16:creationId xmlns:a16="http://schemas.microsoft.com/office/drawing/2014/main" id="{117547CB-30EE-489F-957A-EA8E49922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794" y="3525483"/>
            <a:ext cx="6755102" cy="333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5E56982-F91B-447B-B24B-0783B9A3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Опазването на околната страна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62540F58-6E72-4DA9-B226-CCA212C8A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/>
              <a:t>По нагоре в презентацията Ви казах няколко примера за </a:t>
            </a:r>
            <a:r>
              <a:rPr lang="bg-BG" dirty="0" err="1"/>
              <a:t>опазването,но</a:t>
            </a:r>
            <a:r>
              <a:rPr lang="bg-BG" dirty="0"/>
              <a:t> има и </a:t>
            </a:r>
            <a:r>
              <a:rPr lang="bg-BG" dirty="0" err="1"/>
              <a:t>още.Примерно</a:t>
            </a:r>
            <a:r>
              <a:rPr lang="bg-BG" dirty="0"/>
              <a:t> бутилките за </a:t>
            </a:r>
            <a:r>
              <a:rPr lang="bg-BG" dirty="0" err="1"/>
              <a:t>вода.Те</a:t>
            </a:r>
            <a:r>
              <a:rPr lang="bg-BG" dirty="0"/>
              <a:t> се разграждат за 450 </a:t>
            </a:r>
            <a:r>
              <a:rPr lang="bg-BG" dirty="0" err="1"/>
              <a:t>години.Вместо</a:t>
            </a:r>
            <a:r>
              <a:rPr lang="bg-BG" dirty="0"/>
              <a:t> това може да се купи метална </a:t>
            </a:r>
            <a:r>
              <a:rPr lang="bg-BG" dirty="0" err="1"/>
              <a:t>бутилка.Цигарите</a:t>
            </a:r>
            <a:r>
              <a:rPr lang="bg-BG" dirty="0"/>
              <a:t> също са много вредни така и за </a:t>
            </a:r>
            <a:r>
              <a:rPr lang="bg-BG" dirty="0" err="1"/>
              <a:t>въздоха</a:t>
            </a:r>
            <a:r>
              <a:rPr lang="bg-BG" dirty="0"/>
              <a:t> и за </a:t>
            </a:r>
            <a:r>
              <a:rPr lang="bg-BG" dirty="0" err="1"/>
              <a:t>почвите.На</a:t>
            </a:r>
            <a:r>
              <a:rPr lang="bg-BG" dirty="0"/>
              <a:t> тях им трябва 12 </a:t>
            </a:r>
            <a:r>
              <a:rPr lang="bg-BG" dirty="0" err="1"/>
              <a:t>години.На</a:t>
            </a:r>
            <a:r>
              <a:rPr lang="bg-BG" dirty="0"/>
              <a:t> пластмасовите прибори им трябват 500 </a:t>
            </a:r>
            <a:r>
              <a:rPr lang="bg-BG" dirty="0" err="1"/>
              <a:t>години.Тях</a:t>
            </a:r>
            <a:r>
              <a:rPr lang="bg-BG" dirty="0"/>
              <a:t> може да се заменят с </a:t>
            </a:r>
            <a:r>
              <a:rPr lang="bg-BG" dirty="0" err="1"/>
              <a:t>метални.Това</a:t>
            </a:r>
            <a:r>
              <a:rPr lang="bg-BG" dirty="0"/>
              <a:t> са само някои от нещата които замърсяват нашата околна среда.</a:t>
            </a:r>
          </a:p>
        </p:txBody>
      </p:sp>
      <p:pic>
        <p:nvPicPr>
          <p:cNvPr id="1026" name="Picture 2" descr="За колко време се разграждат различните отпадъци - Фото галерии | Vesti.bg">
            <a:extLst>
              <a:ext uri="{FF2B5EF4-FFF2-40B4-BE49-F238E27FC236}">
                <a16:creationId xmlns:a16="http://schemas.microsoft.com/office/drawing/2014/main" id="{15CD5897-09EB-4557-BE82-761041A0CC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65" y="254101"/>
            <a:ext cx="4751766" cy="63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04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0637CCF5-1FB4-460F-B693-7A05881C6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/>
              <a:t>Големите </a:t>
            </a:r>
            <a:r>
              <a:rPr lang="bg-BG" dirty="0" err="1"/>
              <a:t>въпроси?Къде,как</a:t>
            </a:r>
            <a:r>
              <a:rPr lang="bg-BG" dirty="0"/>
              <a:t> и </a:t>
            </a:r>
            <a:r>
              <a:rPr lang="bg-BG" dirty="0" err="1"/>
              <a:t>защо?В</a:t>
            </a:r>
            <a:r>
              <a:rPr lang="bg-BG" dirty="0"/>
              <a:t> синия контейнер се изхвърлят само хартията и </a:t>
            </a:r>
            <a:r>
              <a:rPr lang="bg-BG" dirty="0" err="1"/>
              <a:t>картона.Там</a:t>
            </a:r>
            <a:r>
              <a:rPr lang="bg-BG" dirty="0"/>
              <a:t> не се изхвърлят салфетки и </a:t>
            </a:r>
            <a:r>
              <a:rPr lang="bg-BG" dirty="0" err="1"/>
              <a:t>омазнени</a:t>
            </a:r>
            <a:r>
              <a:rPr lang="bg-BG" dirty="0"/>
              <a:t> </a:t>
            </a:r>
            <a:r>
              <a:rPr lang="bg-BG" dirty="0" err="1"/>
              <a:t>картони,каквито</a:t>
            </a:r>
            <a:r>
              <a:rPr lang="bg-BG" dirty="0"/>
              <a:t> са картоните от пица и </a:t>
            </a:r>
            <a:r>
              <a:rPr lang="bg-BG" dirty="0" err="1"/>
              <a:t>пуканки.В</a:t>
            </a:r>
            <a:r>
              <a:rPr lang="bg-BG" dirty="0"/>
              <a:t> жълтия се изхвърлят пластмасата и </a:t>
            </a:r>
            <a:r>
              <a:rPr lang="bg-BG" dirty="0" err="1"/>
              <a:t>метала.В</a:t>
            </a:r>
            <a:r>
              <a:rPr lang="bg-BG" dirty="0"/>
              <a:t> тези контейнери не се изхвърлят замърсени </a:t>
            </a:r>
            <a:r>
              <a:rPr lang="bg-BG" dirty="0" err="1"/>
              <a:t>опаковки.Каквито</a:t>
            </a:r>
            <a:r>
              <a:rPr lang="bg-BG" dirty="0"/>
              <a:t> може да са </a:t>
            </a:r>
            <a:r>
              <a:rPr lang="bg-BG" dirty="0" err="1"/>
              <a:t>котии</a:t>
            </a:r>
            <a:r>
              <a:rPr lang="bg-BG" dirty="0"/>
              <a:t> от боя и от машинните </a:t>
            </a:r>
            <a:r>
              <a:rPr lang="bg-BG" dirty="0" err="1"/>
              <a:t>масла.А</a:t>
            </a:r>
            <a:r>
              <a:rPr lang="bg-BG" dirty="0"/>
              <a:t> пък в зеления се изхвърлят само </a:t>
            </a:r>
            <a:r>
              <a:rPr lang="bg-BG" dirty="0" err="1"/>
              <a:t>стъклото,но</a:t>
            </a:r>
            <a:r>
              <a:rPr lang="bg-BG" dirty="0"/>
              <a:t> не и </a:t>
            </a:r>
            <a:r>
              <a:rPr lang="bg-BG" dirty="0" err="1"/>
              <a:t>замърсено.Преди</a:t>
            </a:r>
            <a:r>
              <a:rPr lang="bg-BG" dirty="0"/>
              <a:t> да се изхвърли трябва да се </a:t>
            </a:r>
            <a:r>
              <a:rPr lang="bg-BG" dirty="0" err="1"/>
              <a:t>измиие.Тези</a:t>
            </a:r>
            <a:r>
              <a:rPr lang="bg-BG" dirty="0"/>
              <a:t> неща не се </a:t>
            </a:r>
            <a:r>
              <a:rPr lang="bg-BG" dirty="0" err="1"/>
              <a:t>рециклирват.А</a:t>
            </a:r>
            <a:r>
              <a:rPr lang="bg-BG" dirty="0"/>
              <a:t> се изхвърлят в обшия </a:t>
            </a:r>
            <a:r>
              <a:rPr lang="bg-BG" dirty="0" err="1"/>
              <a:t>контейнер.А</a:t>
            </a:r>
            <a:r>
              <a:rPr lang="bg-BG" dirty="0"/>
              <a:t> тогава защо сте се опитали да го правите.</a:t>
            </a:r>
          </a:p>
        </p:txBody>
      </p:sp>
      <p:sp>
        <p:nvSpPr>
          <p:cNvPr id="5" name="Заглавие 4">
            <a:extLst>
              <a:ext uri="{FF2B5EF4-FFF2-40B4-BE49-F238E27FC236}">
                <a16:creationId xmlns:a16="http://schemas.microsoft.com/office/drawing/2014/main" id="{C947697F-14A4-4AC4-B64F-756C84947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Разделно събиране</a:t>
            </a:r>
          </a:p>
        </p:txBody>
      </p:sp>
      <p:pic>
        <p:nvPicPr>
          <p:cNvPr id="2058" name="Picture 10" descr="Ще заживеем ли в по-чист град? - Новини от Самоков и региона">
            <a:extLst>
              <a:ext uri="{FF2B5EF4-FFF2-40B4-BE49-F238E27FC236}">
                <a16:creationId xmlns:a16="http://schemas.microsoft.com/office/drawing/2014/main" id="{00D10498-5B91-4238-80E9-DAAC4A12C38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r="924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0637800A-3038-4C43-9B18-CED04A89E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Има вреден ефект върху околната среда, тъй като по този начин се намаляват дърветата, които произвеждат кислород, унищожават се горите, които са дом на много животни.</a:t>
            </a:r>
            <a:endParaRPr lang="bg-BG" dirty="0"/>
          </a:p>
        </p:txBody>
      </p:sp>
      <p:sp>
        <p:nvSpPr>
          <p:cNvPr id="6" name="Заглавие 5">
            <a:extLst>
              <a:ext uri="{FF2B5EF4-FFF2-40B4-BE49-F238E27FC236}">
                <a16:creationId xmlns:a16="http://schemas.microsoft.com/office/drawing/2014/main" id="{65B6AD10-BDD8-410D-9593-691617585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Изсичане на горите</a:t>
            </a:r>
          </a:p>
        </p:txBody>
      </p:sp>
      <p:pic>
        <p:nvPicPr>
          <p:cNvPr id="4098" name="Picture 2" descr="Решения на екологични проблеми. Екологични проблеми на съвременна Русия">
            <a:extLst>
              <a:ext uri="{FF2B5EF4-FFF2-40B4-BE49-F238E27FC236}">
                <a16:creationId xmlns:a16="http://schemas.microsoft.com/office/drawing/2014/main" id="{D8F6D9E8-CE6A-4040-BAE2-69F3D2095F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02" y="1928940"/>
            <a:ext cx="6172200" cy="406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Екологични проблеми на нашето време. Глобални екологични проблеми и начини  за тяхното решаване">
            <a:extLst>
              <a:ext uri="{FF2B5EF4-FFF2-40B4-BE49-F238E27FC236}">
                <a16:creationId xmlns:a16="http://schemas.microsoft.com/office/drawing/2014/main" id="{1CF70CDE-5B83-4D50-B8A6-E0872525D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6" y="3429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625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6CECF52-CA6C-4211-B73F-1059F60C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975" y="449100"/>
            <a:ext cx="6690049" cy="1325563"/>
          </a:xfrm>
        </p:spPr>
        <p:txBody>
          <a:bodyPr/>
          <a:lstStyle/>
          <a:p>
            <a:r>
              <a:rPr lang="bg-BG" dirty="0"/>
              <a:t>Благодаря за вниманието!</a:t>
            </a:r>
          </a:p>
        </p:txBody>
      </p:sp>
      <p:sp>
        <p:nvSpPr>
          <p:cNvPr id="3" name="AutoShape 2" descr="Как да бъдем екологични | Съвети | March 2021">
            <a:extLst>
              <a:ext uri="{FF2B5EF4-FFF2-40B4-BE49-F238E27FC236}">
                <a16:creationId xmlns:a16="http://schemas.microsoft.com/office/drawing/2014/main" id="{92E5BC23-C287-491D-ADCF-1CE125F6D9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146041" cy="21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4" name="AutoShape 4" descr="Как да бъдем екологични | Съвети | March 2021">
            <a:extLst>
              <a:ext uri="{FF2B5EF4-FFF2-40B4-BE49-F238E27FC236}">
                <a16:creationId xmlns:a16="http://schemas.microsoft.com/office/drawing/2014/main" id="{5333BA93-F126-4C62-94C8-353DD990BB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5126" name="Picture 6" descr="Бърз преглед на биоразнообразието - Онлайн списание - Weleda">
            <a:extLst>
              <a:ext uri="{FF2B5EF4-FFF2-40B4-BE49-F238E27FC236}">
                <a16:creationId xmlns:a16="http://schemas.microsoft.com/office/drawing/2014/main" id="{D3457C13-F889-414E-93A0-41DC468C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07" y="1958198"/>
            <a:ext cx="2967135" cy="44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кво представлява хидросферата на Земята: определение, характеристики,  характеристики. Съставът и структурата на хидросферата">
            <a:extLst>
              <a:ext uri="{FF2B5EF4-FFF2-40B4-BE49-F238E27FC236}">
                <a16:creationId xmlns:a16="http://schemas.microsoft.com/office/drawing/2014/main" id="{5D5B44B4-C18A-4E63-A6FE-E03390BA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30514"/>
            <a:ext cx="5719837" cy="357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ДОКЛАД за ЕКОЛОГИЧНА ОЦЕНКА на проект на ПРОГРАМА „ОКОЛНА СРЕДА“ 2021-">
            <a:extLst>
              <a:ext uri="{FF2B5EF4-FFF2-40B4-BE49-F238E27FC236}">
                <a16:creationId xmlns:a16="http://schemas.microsoft.com/office/drawing/2014/main" id="{F8A208C4-D44C-41A5-B37C-9E493B58B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10" y="1613792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6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C282D2BE-64AB-4F00-841C-F11F4D9AA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BC8DC28-A1C4-43B6-8290-A82515B4E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136" y="1866751"/>
            <a:ext cx="6096528" cy="3429297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3AEF934D-BCF9-4C4F-A632-4B1C6BEAA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572" y="-10458"/>
            <a:ext cx="6076950" cy="3419475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BF7CC8FE-F249-4708-8D73-76F795A25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920" y="3409017"/>
            <a:ext cx="5473959" cy="3428066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71C932AF-FB65-47D1-AA8F-9AAC5CDB8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" y="3418541"/>
            <a:ext cx="40117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8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15A7CD0-3F52-4490-A597-C84156E9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Планетата </a:t>
            </a:r>
            <a:r>
              <a:rPr lang="bg-BG" dirty="0" smtClean="0"/>
              <a:t>Земя</a:t>
            </a:r>
            <a:endParaRPr lang="bg-BG" dirty="0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EF38C836-4C65-4B4A-9C1F-AC1C769A3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/>
              <a:t>Всички знаем,че планетата Земя е трета подред от слънчевата система.Тя е </a:t>
            </a:r>
            <a:r>
              <a:rPr lang="bg-BG" dirty="0" err="1"/>
              <a:t>чудото,което</a:t>
            </a:r>
            <a:r>
              <a:rPr lang="bg-BG" dirty="0"/>
              <a:t> вселената е създало преди 4,5 милиарда </a:t>
            </a:r>
            <a:r>
              <a:rPr lang="bg-BG" dirty="0" err="1"/>
              <a:t>години.Тя</a:t>
            </a:r>
            <a:r>
              <a:rPr lang="bg-BG" dirty="0"/>
              <a:t> е </a:t>
            </a:r>
            <a:r>
              <a:rPr lang="bg-BG" dirty="0" err="1"/>
              <a:t>позната,като</a:t>
            </a:r>
            <a:r>
              <a:rPr lang="bg-BG" dirty="0"/>
              <a:t> синята </a:t>
            </a:r>
            <a:r>
              <a:rPr lang="bg-BG" dirty="0" err="1"/>
              <a:t>планета.Затова</a:t>
            </a:r>
            <a:r>
              <a:rPr lang="bg-BG" dirty="0"/>
              <a:t> трябва да я пазим и да се отнасяме </a:t>
            </a:r>
            <a:r>
              <a:rPr lang="bg-BG" dirty="0" err="1"/>
              <a:t>отговорно.В</a:t>
            </a:r>
            <a:r>
              <a:rPr lang="bg-BG" dirty="0"/>
              <a:t> последно време тя не е в най-доброто си състояние.</a:t>
            </a:r>
          </a:p>
        </p:txBody>
      </p:sp>
      <p:pic>
        <p:nvPicPr>
          <p:cNvPr id="1026" name="Picture 2" descr="Земя Архиви | УМТЯЛОДУХ">
            <a:extLst>
              <a:ext uri="{FF2B5EF4-FFF2-40B4-BE49-F238E27FC236}">
                <a16:creationId xmlns:a16="http://schemas.microsoft.com/office/drawing/2014/main" id="{3876EB8E-3C8D-4D07-ABDA-49B2B152D87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4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64AEEEE-DE5F-4A8F-995E-9F1EE072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Големите </a:t>
            </a:r>
            <a:br>
              <a:rPr lang="bg-BG" dirty="0"/>
            </a:br>
            <a:r>
              <a:rPr lang="bg-BG" dirty="0"/>
              <a:t>замърсители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310C0D40-9F10-4D20-AA1A-B436832E1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/>
              <a:t> Знаем,че колите са най-големия замърсител на нашата </a:t>
            </a:r>
            <a:r>
              <a:rPr lang="bg-BG" dirty="0" err="1"/>
              <a:t>планета.В</a:t>
            </a:r>
            <a:r>
              <a:rPr lang="bg-BG" dirty="0"/>
              <a:t> момента се измислят коли с </a:t>
            </a:r>
            <a:r>
              <a:rPr lang="bg-BG" dirty="0" err="1"/>
              <a:t>енергия,а</a:t>
            </a:r>
            <a:r>
              <a:rPr lang="bg-BG" dirty="0"/>
              <a:t> не с бензин или </a:t>
            </a:r>
            <a:r>
              <a:rPr lang="bg-BG" dirty="0" err="1"/>
              <a:t>нафта.Да</a:t>
            </a:r>
            <a:r>
              <a:rPr lang="bg-BG" dirty="0"/>
              <a:t> </a:t>
            </a:r>
            <a:r>
              <a:rPr lang="bg-BG" dirty="0" err="1"/>
              <a:t>приемем,че</a:t>
            </a:r>
            <a:r>
              <a:rPr lang="bg-BG" dirty="0"/>
              <a:t> този проблем е </a:t>
            </a:r>
            <a:r>
              <a:rPr lang="bg-BG" dirty="0" err="1"/>
              <a:t>решен.Добре!А</a:t>
            </a:r>
            <a:r>
              <a:rPr lang="bg-BG" dirty="0"/>
              <a:t> какво правим с боклуците и с </a:t>
            </a:r>
            <a:r>
              <a:rPr lang="bg-BG" dirty="0" err="1"/>
              <a:t>електроцентралите?Найлоновите</a:t>
            </a:r>
            <a:r>
              <a:rPr lang="bg-BG" dirty="0"/>
              <a:t> торбички се разграждат за 400 </a:t>
            </a:r>
            <a:r>
              <a:rPr lang="bg-BG" dirty="0" err="1"/>
              <a:t>години.А</a:t>
            </a:r>
            <a:r>
              <a:rPr lang="bg-BG" dirty="0"/>
              <a:t> тази найлонова торбичка може да се замени с платнена такава или от по здрав найлон за да се използва по-</a:t>
            </a:r>
            <a:r>
              <a:rPr lang="bg-BG" dirty="0" err="1"/>
              <a:t>дълго.Тук</a:t>
            </a:r>
            <a:r>
              <a:rPr lang="bg-BG" dirty="0"/>
              <a:t> има доста </a:t>
            </a:r>
            <a:r>
              <a:rPr lang="bg-BG" dirty="0" err="1"/>
              <a:t>идеи.Правят</a:t>
            </a:r>
            <a:r>
              <a:rPr lang="bg-BG" dirty="0"/>
              <a:t> се организации за по- чиста </a:t>
            </a:r>
            <a:r>
              <a:rPr lang="bg-BG" dirty="0" err="1"/>
              <a:t>планета.Днешно</a:t>
            </a:r>
            <a:r>
              <a:rPr lang="bg-BG" dirty="0"/>
              <a:t> време се обръща повече внимание на този  </a:t>
            </a:r>
            <a:r>
              <a:rPr lang="bg-BG" dirty="0" err="1"/>
              <a:t>проблем.С</a:t>
            </a:r>
            <a:r>
              <a:rPr lang="bg-BG" dirty="0"/>
              <a:t> електроцентралите не може да се направи нищо.</a:t>
            </a:r>
          </a:p>
        </p:txBody>
      </p:sp>
      <p:pic>
        <p:nvPicPr>
          <p:cNvPr id="2052" name="Picture 4" descr="ПЛАНЕТА ЗЕМЯ, НЕЙНАТА МАСА, СКОРОСТ, РАЗМЕР И РАДИУС, МИСТЕРИЯ НА  ЕВОЛЮЦИЯТА И ИСТОРИЯТА НА ВЪЗНИКВАНЕТО НА ЖИВОТА, ФАКТИ ЗА ВОДАТА И  АТМОСФЕРАТА - ПРОСТРАНСТВО">
            <a:extLst>
              <a:ext uri="{FF2B5EF4-FFF2-40B4-BE49-F238E27FC236}">
                <a16:creationId xmlns:a16="http://schemas.microsoft.com/office/drawing/2014/main" id="{D7698E7C-84E4-4E63-9A08-B1564A01272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190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1AC0182-A79C-40A4-8F77-1717AC4C9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42392"/>
          </a:xfrm>
        </p:spPr>
        <p:txBody>
          <a:bodyPr/>
          <a:lstStyle/>
          <a:p>
            <a:r>
              <a:rPr lang="bg-BG" dirty="0"/>
              <a:t>Цигарения дим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42194B82-EB05-446E-A682-FDC971277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02229"/>
            <a:ext cx="3932237" cy="436675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Има сведения за практикуването му в много различни култури по света. </a:t>
            </a:r>
            <a:r>
              <a:rPr lang="ru-RU" dirty="0" err="1"/>
              <a:t>Тютюнът</a:t>
            </a:r>
            <a:r>
              <a:rPr lang="ru-RU" dirty="0"/>
              <a:t> е култивиран и използван за пушен в Америка поне от 5000 години. Началото се свързва с Централна Америка – онези части от Андите, които днес са част от Перу и Еквадор. Пушенето на канабис в Индия се е практикувало повече от 4000 години. В началото пушенето се развива, като част от някои религиозни церемонии. След завладяването на Америка от европейците, тютюнопушенето се разпространява по цял свят като форма на развлечение.</a:t>
            </a:r>
          </a:p>
          <a:p>
            <a:endParaRPr lang="ru-RU" dirty="0"/>
          </a:p>
          <a:p>
            <a:r>
              <a:rPr lang="ru-RU" dirty="0"/>
              <a:t>Отношението към пушенето е варирало през годините в различните части на света. Приеман е и като изтънчено, и като вулгарно занимание, и като възвишена, и като греховна практика.</a:t>
            </a:r>
            <a:endParaRPr lang="bg-BG" dirty="0"/>
          </a:p>
        </p:txBody>
      </p:sp>
      <p:pic>
        <p:nvPicPr>
          <p:cNvPr id="6146" name="Picture 2" descr="Химикали в цигарите и как ни вредят - Аптека Оптима">
            <a:extLst>
              <a:ext uri="{FF2B5EF4-FFF2-40B4-BE49-F238E27FC236}">
                <a16:creationId xmlns:a16="http://schemas.microsoft.com/office/drawing/2014/main" id="{E990E067-0658-4EB9-9521-861EC3C763F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9" b="3939"/>
          <a:stretch>
            <a:fillRect/>
          </a:stretch>
        </p:blipFill>
        <p:spPr bwMode="auto">
          <a:xfrm>
            <a:off x="7310567" y="457200"/>
            <a:ext cx="3700448" cy="292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Екстрактът от бял трън - добра защита от цигарения дим! - Revita.bg">
            <a:extLst>
              <a:ext uri="{FF2B5EF4-FFF2-40B4-BE49-F238E27FC236}">
                <a16:creationId xmlns:a16="http://schemas.microsoft.com/office/drawing/2014/main" id="{05940A46-4C25-4909-B07E-ADE232A8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86" y="3844213"/>
            <a:ext cx="4122026" cy="21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327F073-51B0-447D-9A8B-FD0EEC97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42" y="365125"/>
            <a:ext cx="6326156" cy="1325563"/>
          </a:xfrm>
        </p:spPr>
        <p:txBody>
          <a:bodyPr/>
          <a:lstStyle/>
          <a:p>
            <a:r>
              <a:rPr lang="bg-BG" dirty="0"/>
              <a:t>22 Април Денят на Земятя</a:t>
            </a:r>
          </a:p>
        </p:txBody>
      </p:sp>
      <p:pic>
        <p:nvPicPr>
          <p:cNvPr id="3074" name="Picture 2" descr="Как трябва да се храним, за да спасим планетата си?">
            <a:extLst>
              <a:ext uri="{FF2B5EF4-FFF2-40B4-BE49-F238E27FC236}">
                <a16:creationId xmlns:a16="http://schemas.microsoft.com/office/drawing/2014/main" id="{DB1617DD-0328-42AF-BEF5-B359E674D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78" y="1314041"/>
            <a:ext cx="9619861" cy="544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07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0197985-AD48-4ADC-8C0B-7F809FBF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Замърсените води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30FCF851-F1B0-4532-AEF8-1CE95849F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/>
              <a:t>Водите също са засегнати от боклуците и вредните </a:t>
            </a:r>
            <a:r>
              <a:rPr lang="bg-BG" dirty="0" err="1"/>
              <a:t>газове.Доста</a:t>
            </a:r>
            <a:r>
              <a:rPr lang="bg-BG" dirty="0"/>
              <a:t> от животните също са за </a:t>
            </a:r>
            <a:r>
              <a:rPr lang="bg-BG" dirty="0" err="1"/>
              <a:t>сегнати.Те</a:t>
            </a:r>
            <a:r>
              <a:rPr lang="bg-BG" dirty="0"/>
              <a:t> или ги </a:t>
            </a:r>
            <a:r>
              <a:rPr lang="bg-BG" dirty="0" err="1"/>
              <a:t>изяждат,оплитат</a:t>
            </a:r>
            <a:r>
              <a:rPr lang="bg-BG" dirty="0"/>
              <a:t> или се задушават в най-лошия </a:t>
            </a:r>
            <a:r>
              <a:rPr lang="bg-BG" dirty="0" err="1"/>
              <a:t>случей.Друга</a:t>
            </a:r>
            <a:r>
              <a:rPr lang="bg-BG" dirty="0"/>
              <a:t> причина е замърсяването на почвите и водоносните хоризонти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.Но 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най-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големия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проблем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е,че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заради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това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страдът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водните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басейни.Примерно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нашия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язовир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Тича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bg-BG" dirty="0"/>
          </a:p>
        </p:txBody>
      </p:sp>
      <p:pic>
        <p:nvPicPr>
          <p:cNvPr id="4100" name="Picture 4" descr="Замърсяването на водите се превръща в пречка пред икономическия растеж::  Investor.bg">
            <a:extLst>
              <a:ext uri="{FF2B5EF4-FFF2-40B4-BE49-F238E27FC236}">
                <a16:creationId xmlns:a16="http://schemas.microsoft.com/office/drawing/2014/main" id="{0D09BA9E-65E0-47C0-984C-D90BA8CD79D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r="143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0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F545493-DF79-495C-990E-0406FA8D4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322" y="383786"/>
            <a:ext cx="7260771" cy="1325563"/>
          </a:xfrm>
        </p:spPr>
        <p:txBody>
          <a:bodyPr/>
          <a:lstStyle/>
          <a:p>
            <a:r>
              <a:rPr lang="bg-BG" dirty="0"/>
              <a:t>Водните проблеми в снимки</a:t>
            </a:r>
          </a:p>
        </p:txBody>
      </p:sp>
      <p:pic>
        <p:nvPicPr>
          <p:cNvPr id="6146" name="Picture 2" descr="Замърсяване на природата - YouTube">
            <a:extLst>
              <a:ext uri="{FF2B5EF4-FFF2-40B4-BE49-F238E27FC236}">
                <a16:creationId xmlns:a16="http://schemas.microsoft.com/office/drawing/2014/main" id="{5BA61C23-885C-4FF7-9DAB-96E29C4A3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4874"/>
            <a:ext cx="7931020" cy="446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К ДА ЗАЩИТИМ ПЛАНЕТАТА ОТ НАШИТЕ БОКЛУЦИ И БЕЗОТГОВОРНОСТ? – свободните">
            <a:extLst>
              <a:ext uri="{FF2B5EF4-FFF2-40B4-BE49-F238E27FC236}">
                <a16:creationId xmlns:a16="http://schemas.microsoft.com/office/drawing/2014/main" id="{5FFE170F-1BA8-4A8E-BD4F-B47B11F73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387" y="2144874"/>
            <a:ext cx="2472614" cy="173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Основното химическо замърсяване на околната среда. Химическо замърсяване на  околната среда: източници, видове, форми">
            <a:extLst>
              <a:ext uri="{FF2B5EF4-FFF2-40B4-BE49-F238E27FC236}">
                <a16:creationId xmlns:a16="http://schemas.microsoft.com/office/drawing/2014/main" id="{3577E06B-5AA5-4C64-B93B-9EB923D4F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24" y="4535067"/>
            <a:ext cx="2523077" cy="173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5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BEACFFE-FC2D-49BA-B2A0-ED493479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Глобалното затопляне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B0F0AB8A-5782-4154-9CF4-FDA494F53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/>
              <a:t>Снимките говорят </a:t>
            </a:r>
            <a:r>
              <a:rPr lang="bg-BG" dirty="0" err="1"/>
              <a:t>всичко.Но</a:t>
            </a:r>
            <a:r>
              <a:rPr lang="bg-BG" dirty="0"/>
              <a:t> аз ще го разкажа по </a:t>
            </a:r>
            <a:r>
              <a:rPr lang="bg-BG" dirty="0" err="1"/>
              <a:t>подробно.От</a:t>
            </a:r>
            <a:r>
              <a:rPr lang="bg-BG" dirty="0"/>
              <a:t> 2015 год. започна </a:t>
            </a:r>
            <a:r>
              <a:rPr lang="bg-BG" dirty="0" err="1"/>
              <a:t>всичко.Доста</a:t>
            </a:r>
            <a:r>
              <a:rPr lang="bg-BG" dirty="0"/>
              <a:t> от полярните животни останаха на по едно кубче лед </a:t>
            </a:r>
            <a:r>
              <a:rPr lang="bg-BG" dirty="0" err="1"/>
              <a:t>слеователно</a:t>
            </a:r>
            <a:r>
              <a:rPr lang="bg-BG" dirty="0"/>
              <a:t> те не могат да си </a:t>
            </a:r>
            <a:r>
              <a:rPr lang="bg-BG" dirty="0" err="1"/>
              <a:t>лоявят</a:t>
            </a:r>
            <a:r>
              <a:rPr lang="bg-BG" dirty="0"/>
              <a:t> качествено </a:t>
            </a:r>
            <a:r>
              <a:rPr lang="bg-BG" dirty="0" err="1"/>
              <a:t>храната.Реки,езера</a:t>
            </a:r>
            <a:r>
              <a:rPr lang="bg-BG" dirty="0"/>
              <a:t> и някои малки морета започнаха да пресъхват заради </a:t>
            </a:r>
            <a:r>
              <a:rPr lang="bg-BG" dirty="0" err="1"/>
              <a:t>това.Коментира</a:t>
            </a:r>
            <a:r>
              <a:rPr lang="bg-BG" dirty="0"/>
              <a:t> се как да се овладее или как да се спре това </a:t>
            </a:r>
            <a:r>
              <a:rPr lang="bg-BG" dirty="0" err="1"/>
              <a:t>явление.А</a:t>
            </a:r>
            <a:r>
              <a:rPr lang="bg-BG" dirty="0"/>
              <a:t> </a:t>
            </a:r>
            <a:r>
              <a:rPr lang="bg-BG" dirty="0" err="1"/>
              <a:t>организацията,която</a:t>
            </a:r>
            <a:r>
              <a:rPr lang="bg-BG" dirty="0"/>
              <a:t> се занимава с това е </a:t>
            </a:r>
            <a:r>
              <a:rPr lang="ru-RU" u="sng" dirty="0" err="1">
                <a:solidFill>
                  <a:srgbClr val="FAA700"/>
                </a:solidFill>
                <a:latin typeface="Arial" panose="020B0604020202020204" pitchFamily="34" charset="0"/>
              </a:rPr>
              <a:t>Рамковата</a:t>
            </a:r>
            <a:r>
              <a:rPr lang="ru-RU" u="sng" dirty="0">
                <a:solidFill>
                  <a:srgbClr val="FAA700"/>
                </a:solidFill>
                <a:latin typeface="Arial" panose="020B0604020202020204" pitchFamily="34" charset="0"/>
              </a:rPr>
              <a:t> конвенция на ООН за </a:t>
            </a:r>
            <a:r>
              <a:rPr lang="ru-RU" u="sng" dirty="0" err="1">
                <a:solidFill>
                  <a:srgbClr val="FAA700"/>
                </a:solidFill>
                <a:latin typeface="Arial" panose="020B0604020202020204" pitchFamily="34" charset="0"/>
              </a:rPr>
              <a:t>изменението</a:t>
            </a:r>
            <a:r>
              <a:rPr lang="ru-RU" u="sng" dirty="0">
                <a:solidFill>
                  <a:srgbClr val="FAA700"/>
                </a:solidFill>
                <a:latin typeface="Arial" panose="020B0604020202020204" pitchFamily="34" charset="0"/>
              </a:rPr>
              <a:t> на климата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bg-BG" dirty="0"/>
          </a:p>
        </p:txBody>
      </p:sp>
      <p:pic>
        <p:nvPicPr>
          <p:cNvPr id="1026" name="Picture 2" descr="Земята я очаква нов ″горещ период″ | Новини и анализи по международни теми  | DW | 07.08.2018">
            <a:extLst>
              <a:ext uri="{FF2B5EF4-FFF2-40B4-BE49-F238E27FC236}">
                <a16:creationId xmlns:a16="http://schemas.microsoft.com/office/drawing/2014/main" id="{EDEAA05E-DCF0-43FA-AB67-FFF451396A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50" y="2057400"/>
            <a:ext cx="6771859" cy="38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ъв е приносът на корпоративния свят към глобалното затопляне?::  Investor.bg">
            <a:extLst>
              <a:ext uri="{FF2B5EF4-FFF2-40B4-BE49-F238E27FC236}">
                <a16:creationId xmlns:a16="http://schemas.microsoft.com/office/drawing/2014/main" id="{DF7292AE-8F59-449C-91E8-19865FB07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50" y="457200"/>
            <a:ext cx="2540504" cy="143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екратяването на емисиите парникови газове няма да спре глобалното  затопляне&quot; - kaldata.com">
            <a:extLst>
              <a:ext uri="{FF2B5EF4-FFF2-40B4-BE49-F238E27FC236}">
                <a16:creationId xmlns:a16="http://schemas.microsoft.com/office/drawing/2014/main" id="{45AB5D24-D1BA-464A-B178-CD15318ED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478" y="449472"/>
            <a:ext cx="3299423" cy="137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038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8661</TotalTime>
  <Words>588</Words>
  <Application>Microsoft Office PowerPoint</Application>
  <PresentationFormat>Widescreen</PresentationFormat>
  <Paragraphs>27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на Office</vt:lpstr>
      <vt:lpstr>Планетата Земя -  безценен дар</vt:lpstr>
      <vt:lpstr>PowerPoint Presentation</vt:lpstr>
      <vt:lpstr>Планетата Земя</vt:lpstr>
      <vt:lpstr>Големите  замърсители</vt:lpstr>
      <vt:lpstr>Цигарения дим</vt:lpstr>
      <vt:lpstr>22 Април Денят на Земятя</vt:lpstr>
      <vt:lpstr>Замърсените води</vt:lpstr>
      <vt:lpstr>Водните проблеми в снимки</vt:lpstr>
      <vt:lpstr>Глобалното затопляне</vt:lpstr>
      <vt:lpstr>Континентите</vt:lpstr>
      <vt:lpstr>Опазването на околната страна</vt:lpstr>
      <vt:lpstr>Разделно събиране</vt:lpstr>
      <vt:lpstr>Изсичане на горите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Планетата земя безценен дар</dc:title>
  <dc:creator>KokiSevi</dc:creator>
  <cp:lastModifiedBy>Dora Angelova</cp:lastModifiedBy>
  <cp:revision>38</cp:revision>
  <dcterms:created xsi:type="dcterms:W3CDTF">2021-03-24T18:18:54Z</dcterms:created>
  <dcterms:modified xsi:type="dcterms:W3CDTF">2021-04-20T12:23:42Z</dcterms:modified>
</cp:coreProperties>
</file>