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кръглен правоъгъл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Закръглен правоъгъл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0" name="Подзаглавие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кръглен правоъгъл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Закръглен правоъгъл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кръглен правоъгъл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кръглен правоъгъл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с един заоблен ъгъл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кръглен правоъгъл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кръглен правоъгъл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Контейнер за заглавие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F51ABE-CF97-411D-B382-73336369BD2C}" type="datetimeFigureOut">
              <a:rPr lang="bg-BG" smtClean="0"/>
              <a:pPr/>
              <a:t>23.1.2021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62AA8F-D335-4B44-8C19-E283F123A1F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prezentac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34282" cy="5832648"/>
          </a:xfrm>
          <a:prstGeom prst="rect">
            <a:avLst/>
          </a:prstGeom>
        </p:spPr>
      </p:pic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3491880" y="2492896"/>
            <a:ext cx="5184576" cy="1422158"/>
          </a:xfrm>
        </p:spPr>
        <p:txBody>
          <a:bodyPr>
            <a:normAutofit/>
          </a:bodyPr>
          <a:lstStyle/>
          <a:p>
            <a:r>
              <a:rPr lang="bg-BG" sz="6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 О Л Е Д А</a:t>
            </a:r>
            <a:endParaRPr lang="bg-BG" sz="6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half" idx="1"/>
          </p:nvPr>
        </p:nvSpPr>
        <p:spPr>
          <a:xfrm>
            <a:off x="6660232" y="332656"/>
            <a:ext cx="1097767" cy="144016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idx="4294967295"/>
          </p:nvPr>
        </p:nvSpPr>
        <p:spPr>
          <a:xfrm>
            <a:off x="827584" y="836712"/>
            <a:ext cx="2520279" cy="918815"/>
          </a:xfrm>
        </p:spPr>
        <p:txBody>
          <a:bodyPr>
            <a:normAutofit/>
          </a:bodyPr>
          <a:lstStyle/>
          <a:p>
            <a:r>
              <a:rPr lang="bg-BG" sz="5400" dirty="0" smtClean="0">
                <a:solidFill>
                  <a:srgbClr val="FF0000"/>
                </a:solidFill>
                <a:latin typeface="Arial Narrow" pitchFamily="34" charset="0"/>
              </a:rPr>
              <a:t>Коледа</a:t>
            </a:r>
            <a:endParaRPr lang="bg-BG" sz="5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4294967295"/>
          </p:nvPr>
        </p:nvSpPr>
        <p:spPr>
          <a:xfrm>
            <a:off x="4283968" y="620688"/>
            <a:ext cx="4427984" cy="3384376"/>
          </a:xfrm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bg-BG" dirty="0" smtClean="0">
                <a:solidFill>
                  <a:srgbClr val="C00000"/>
                </a:solidFill>
                <a:latin typeface="Bahnschrift Semi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" pitchFamily="34" charset="0"/>
              </a:rPr>
              <a:t>  </a:t>
            </a:r>
            <a:r>
              <a:rPr lang="bg-BG" dirty="0" smtClean="0">
                <a:solidFill>
                  <a:srgbClr val="C00000"/>
                </a:solidFill>
                <a:latin typeface="Bahnschrift SemiBold" pitchFamily="34" charset="0"/>
              </a:rPr>
              <a:t>Коледа </a:t>
            </a:r>
            <a:r>
              <a:rPr lang="bg-BG" dirty="0" smtClean="0">
                <a:solidFill>
                  <a:srgbClr val="C00000"/>
                </a:solidFill>
                <a:latin typeface="Bahnschrift SemiBold" pitchFamily="34" charset="0"/>
              </a:rPr>
              <a:t>е първият и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Bahnschrift SemiBold" pitchFamily="34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Bahnschrift SemiBold" pitchFamily="34" charset="0"/>
              </a:rPr>
              <a:t> </a:t>
            </a:r>
            <a:r>
              <a:rPr lang="bg-BG" dirty="0" smtClean="0">
                <a:solidFill>
                  <a:srgbClr val="C00000"/>
                </a:solidFill>
                <a:latin typeface="Bahnschrift SemiBold" pitchFamily="34" charset="0"/>
              </a:rPr>
              <a:t>най-големият </a:t>
            </a:r>
            <a:r>
              <a:rPr lang="bg-BG" dirty="0" smtClean="0">
                <a:solidFill>
                  <a:srgbClr val="C00000"/>
                </a:solidFill>
                <a:latin typeface="Bahnschrift SemiBold" pitchFamily="34" charset="0"/>
              </a:rPr>
              <a:t>от зимните празници. Датира от дълбока древност и е свързан с един от </a:t>
            </a:r>
            <a:endParaRPr lang="en-US" dirty="0" smtClean="0">
              <a:solidFill>
                <a:srgbClr val="C00000"/>
              </a:solidFill>
              <a:latin typeface="Bahnschrift Semi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Bahnschrift SemiBold" pitchFamily="34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Bahnschrift SemiBold" pitchFamily="34" charset="0"/>
              </a:rPr>
              <a:t> </a:t>
            </a:r>
            <a:r>
              <a:rPr lang="bg-BG" dirty="0" smtClean="0">
                <a:solidFill>
                  <a:srgbClr val="C00000"/>
                </a:solidFill>
                <a:latin typeface="Bahnschrift SemiBold" pitchFamily="34" charset="0"/>
              </a:rPr>
              <a:t>четирите </a:t>
            </a:r>
            <a:r>
              <a:rPr lang="bg-BG" dirty="0" smtClean="0">
                <a:solidFill>
                  <a:srgbClr val="C00000"/>
                </a:solidFill>
                <a:latin typeface="Bahnschrift SemiBold" pitchFamily="34" charset="0"/>
              </a:rPr>
              <a:t>основни момента на слънчевия календар. </a:t>
            </a:r>
          </a:p>
        </p:txBody>
      </p:sp>
      <p:pic>
        <p:nvPicPr>
          <p:cNvPr id="5" name="Картина 4" descr="free-winter-wallpaper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3760971" cy="29523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95536" y="1628800"/>
            <a:ext cx="3384376" cy="3960440"/>
          </a:xfrm>
        </p:spPr>
        <p:txBody>
          <a:bodyPr>
            <a:noAutofit/>
          </a:bodyPr>
          <a:lstStyle/>
          <a:p>
            <a:r>
              <a:rPr lang="bg-BG" sz="2300" dirty="0" smtClean="0">
                <a:latin typeface="Bahnschrift SemiBold" pitchFamily="34" charset="0"/>
              </a:rPr>
              <a:t>С възприемането на християнството постепенно древният езически празник започва да се почита на 25 декември, като раждането на Иисус Христос – Рождество Христово или Коледа. Това е един от най-светлите празници за християните. </a:t>
            </a:r>
            <a:endParaRPr lang="bg-BG" sz="2300" dirty="0">
              <a:latin typeface="Bahnschrift SemiBold" pitchFamily="34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1259632" y="764704"/>
            <a:ext cx="6696744" cy="115212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bg-BG" sz="4400" dirty="0" smtClean="0">
                <a:solidFill>
                  <a:srgbClr val="FF0000"/>
                </a:solidFill>
              </a:rPr>
              <a:t>Рождество Христово</a:t>
            </a:r>
            <a:endParaRPr lang="bg-BG" sz="4400" dirty="0">
              <a:solidFill>
                <a:srgbClr val="FF0000"/>
              </a:solidFill>
            </a:endParaRPr>
          </a:p>
        </p:txBody>
      </p:sp>
      <p:pic>
        <p:nvPicPr>
          <p:cNvPr id="5" name="Картина 4" descr="chris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284984"/>
            <a:ext cx="4943620" cy="259228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792088"/>
          </a:xfrm>
        </p:spPr>
        <p:txBody>
          <a:bodyPr>
            <a:noAutofit/>
          </a:bodyPr>
          <a:lstStyle/>
          <a:p>
            <a:r>
              <a:rPr lang="bg-BG" sz="2700" dirty="0" smtClean="0">
                <a:solidFill>
                  <a:schemeClr val="accent3">
                    <a:lumMod val="75000"/>
                  </a:schemeClr>
                </a:solidFill>
              </a:rPr>
              <a:t>Очакване на новото, вярата в доброто</a:t>
            </a:r>
            <a:endParaRPr lang="bg-BG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539553" y="2060848"/>
            <a:ext cx="3960440" cy="22975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1900" dirty="0" smtClean="0">
                <a:latin typeface="Bahnschrift SemiBold" pitchFamily="34" charset="0"/>
              </a:rPr>
              <a:t>    </a:t>
            </a:r>
            <a:r>
              <a:rPr lang="bg-BG" sz="1900" dirty="0" smtClean="0">
                <a:latin typeface="Bahnschrift SemiBold" pitchFamily="34" charset="0"/>
              </a:rPr>
              <a:t>Поради </a:t>
            </a:r>
            <a:r>
              <a:rPr lang="bg-BG" sz="1900" dirty="0" smtClean="0">
                <a:latin typeface="Bahnschrift SemiBold" pitchFamily="34" charset="0"/>
              </a:rPr>
              <a:t>близостта на </a:t>
            </a:r>
            <a:r>
              <a:rPr lang="bg-BG" sz="1900" dirty="0" smtClean="0">
                <a:latin typeface="Bahnschrift SemiBold" pitchFamily="34" charset="0"/>
              </a:rPr>
              <a:t>двата</a:t>
            </a:r>
            <a:r>
              <a:rPr lang="en-US" sz="1900" dirty="0" smtClean="0">
                <a:latin typeface="Bahnschrift SemiBold" pitchFamily="34" charset="0"/>
              </a:rPr>
              <a:t>   </a:t>
            </a:r>
            <a:r>
              <a:rPr lang="bg-BG" sz="1900" dirty="0" smtClean="0">
                <a:latin typeface="Bahnschrift SemiBold" pitchFamily="34" charset="0"/>
              </a:rPr>
              <a:t>празника- </a:t>
            </a:r>
            <a:r>
              <a:rPr lang="bg-BG" sz="1900" dirty="0" smtClean="0">
                <a:latin typeface="Bahnschrift SemiBold" pitchFamily="34" charset="0"/>
              </a:rPr>
              <a:t>Коледа и Нова година те образуват коледно-новогодишен цикъл. Основната представа, с която  се свързват, е за ново </a:t>
            </a:r>
            <a:r>
              <a:rPr lang="bg-BG" sz="1900" dirty="0" smtClean="0">
                <a:latin typeface="Bahnschrift SemiBold" pitchFamily="34" charset="0"/>
              </a:rPr>
              <a:t>начало- за </a:t>
            </a:r>
            <a:r>
              <a:rPr lang="bg-BG" sz="1900" dirty="0" smtClean="0">
                <a:latin typeface="Bahnschrift SemiBold" pitchFamily="34" charset="0"/>
              </a:rPr>
              <a:t>нещо ново, което ще е добро и ще се развива. Коледа е празникът, който учи, че и в най-тежък момент трябва да живеем с вяра и надежда.</a:t>
            </a:r>
            <a:endParaRPr lang="bg-BG" sz="1900" dirty="0">
              <a:latin typeface="Bahnschrift SemiBold" pitchFamily="34" charset="0"/>
            </a:endParaRPr>
          </a:p>
        </p:txBody>
      </p:sp>
      <p:pic>
        <p:nvPicPr>
          <p:cNvPr id="5" name="Картина 4" descr="-bethleh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12976"/>
            <a:ext cx="3755262" cy="240962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5760640" cy="648072"/>
          </a:xfrm>
        </p:spPr>
        <p:txBody>
          <a:bodyPr>
            <a:normAutofit/>
          </a:bodyPr>
          <a:lstStyle/>
          <a:p>
            <a:pPr algn="ctr"/>
            <a:r>
              <a:rPr lang="bg-BG" sz="3000" dirty="0" smtClean="0">
                <a:solidFill>
                  <a:schemeClr val="accent2">
                    <a:lumMod val="75000"/>
                  </a:schemeClr>
                </a:solidFill>
              </a:rPr>
              <a:t>Бъдни вечер</a:t>
            </a:r>
            <a:endParaRPr lang="bg-BG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39552" y="2348880"/>
            <a:ext cx="3960440" cy="3384376"/>
          </a:xfrm>
        </p:spPr>
        <p:txBody>
          <a:bodyPr>
            <a:noAutofit/>
          </a:bodyPr>
          <a:lstStyle/>
          <a:p>
            <a:r>
              <a:rPr lang="bg-BG" sz="1800" dirty="0" smtClean="0">
                <a:solidFill>
                  <a:schemeClr val="accent2">
                    <a:lumMod val="50000"/>
                  </a:schemeClr>
                </a:solidFill>
                <a:latin typeface="Bahnschrift SemiBold" pitchFamily="34" charset="0"/>
              </a:rPr>
              <a:t>Празнуването на Коледа започва още от предната вечер, наречена Бъдни вечер. По традиция се събира цялото семейство около трапезата с нечетен брой постни ястия. Името на Бъдни вечер идва от бъдника, който символизира раждането на Христос. Питата наречена “Бъдник” се разчупва от най-възрастния човек в къщата.</a:t>
            </a:r>
            <a:endParaRPr lang="bg-BG" sz="1800" dirty="0">
              <a:solidFill>
                <a:schemeClr val="accent2">
                  <a:lumMod val="5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7" name="Картина 6" descr="960-540-bydni-vecher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492896"/>
            <a:ext cx="4248472" cy="2777189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240360" cy="576064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chemeClr val="bg2">
                    <a:lumMod val="10000"/>
                  </a:schemeClr>
                </a:solidFill>
              </a:rPr>
              <a:t>Коледуване</a:t>
            </a:r>
            <a:endParaRPr lang="bg-BG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932040" y="1556792"/>
            <a:ext cx="3528392" cy="3888432"/>
          </a:xfrm>
        </p:spPr>
        <p:txBody>
          <a:bodyPr>
            <a:noAutofit/>
          </a:bodyPr>
          <a:lstStyle/>
          <a:p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ahnschrift SemiBold" pitchFamily="34" charset="0"/>
              </a:rPr>
              <a:t>Най-разпространената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ahnschrift SemiBold" pitchFamily="34" charset="0"/>
              </a:rPr>
              <a:t>българска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ahnschrift SemiBold" pitchFamily="34" charset="0"/>
              </a:rPr>
              <a:t>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ahnschrift SemiBold" pitchFamily="34" charset="0"/>
              </a:rPr>
              <a:t>коледна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ahnschrift SemiBold" pitchFamily="34" charset="0"/>
              </a:rPr>
              <a:t>традиция е Коледуването.</a:t>
            </a:r>
          </a:p>
          <a:p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ahnschrift SemiBold" pitchFamily="34" charset="0"/>
              </a:rPr>
              <a:t>В навечерието на Рождество Христово група момчета или млади мъже  обикалят от къща на къща пеят песни, наричат за здраве и берекет. След като изпеят песните си и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ahnschrift SemiBold" pitchFamily="34" charset="0"/>
              </a:rPr>
              <a:t>нарекат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ahnschrift SemiBold" pitchFamily="34" charset="0"/>
              </a:rPr>
              <a:t>,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ahnschrift SemiBold" pitchFamily="34" charset="0"/>
              </a:rPr>
              <a:t>стопаните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ahnschrift SemiBold" pitchFamily="34" charset="0"/>
              </a:rPr>
              <a:t>на дома им дават щедри дарове.  </a:t>
            </a:r>
          </a:p>
        </p:txBody>
      </p:sp>
      <p:pic>
        <p:nvPicPr>
          <p:cNvPr id="5" name="Картина 4" descr="koledari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384175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 descr="188628a258e0ca78593327f06d09b2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84232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912768" cy="626368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Коледарски песни</a:t>
            </a:r>
            <a:endParaRPr lang="bg-BG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220072" y="1844824"/>
            <a:ext cx="2971800" cy="2664296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accent5">
                    <a:lumMod val="75000"/>
                  </a:schemeClr>
                </a:solidFill>
                <a:latin typeface="Bahnschrift SemiBold" pitchFamily="34" charset="0"/>
              </a:rPr>
              <a:t>Коледарските песни са </a:t>
            </a:r>
          </a:p>
          <a:p>
            <a:r>
              <a:rPr lang="bg-BG" sz="2400" dirty="0" smtClean="0">
                <a:solidFill>
                  <a:schemeClr val="accent5">
                    <a:lumMod val="75000"/>
                  </a:schemeClr>
                </a:solidFill>
                <a:latin typeface="Bahnschrift SemiBold" pitchFamily="34" charset="0"/>
              </a:rPr>
              <a:t>календарно-обредни.Често те са малки по обем, но достатъчни, за да усетим Коледния дух.</a:t>
            </a:r>
            <a:endParaRPr lang="bg-BG" sz="2400" dirty="0">
              <a:solidFill>
                <a:schemeClr val="accent5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5" name="Картина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4305672" cy="3229254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755576" y="2852936"/>
            <a:ext cx="4626159" cy="4724402"/>
          </a:xfrm>
        </p:spPr>
        <p:txBody>
          <a:bodyPr/>
          <a:lstStyle/>
          <a:p>
            <a:r>
              <a:rPr lang="bg-BG" dirty="0" smtClean="0">
                <a:solidFill>
                  <a:srgbClr val="C00000"/>
                </a:solidFill>
                <a:latin typeface="Bahnschrift SemiBold" pitchFamily="34" charset="0"/>
              </a:rPr>
              <a:t>Направил: София Генова, </a:t>
            </a:r>
            <a:r>
              <a:rPr lang="en-US" dirty="0" smtClean="0">
                <a:solidFill>
                  <a:srgbClr val="C00000"/>
                </a:solidFill>
                <a:latin typeface="Bahnschrift SemiBold" pitchFamily="34" charset="0"/>
              </a:rPr>
              <a:t>V </a:t>
            </a:r>
            <a:r>
              <a:rPr lang="bg-BG" dirty="0" smtClean="0">
                <a:solidFill>
                  <a:srgbClr val="C00000"/>
                </a:solidFill>
                <a:latin typeface="Bahnschrift SemiBold" pitchFamily="34" charset="0"/>
              </a:rPr>
              <a:t>“Г” клас</a:t>
            </a:r>
            <a:endParaRPr lang="bg-BG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pic>
        <p:nvPicPr>
          <p:cNvPr id="7" name="Картина 6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4477504" cy="44775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225</TotalTime>
  <Words>276</Words>
  <Application>Microsoft Office PowerPoint</Application>
  <PresentationFormat>Презентация на цял екран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Аспект</vt:lpstr>
      <vt:lpstr>К О Л Е Д А</vt:lpstr>
      <vt:lpstr>Коледа</vt:lpstr>
      <vt:lpstr>Слайд 3</vt:lpstr>
      <vt:lpstr>Очакване на новото, вярата в доброто</vt:lpstr>
      <vt:lpstr>Бъдни вечер</vt:lpstr>
      <vt:lpstr>Коледуване</vt:lpstr>
      <vt:lpstr>Коледарски песни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17</cp:revision>
  <dcterms:created xsi:type="dcterms:W3CDTF">2021-01-22T15:28:31Z</dcterms:created>
  <dcterms:modified xsi:type="dcterms:W3CDTF">2021-01-23T08:11:14Z</dcterms:modified>
</cp:coreProperties>
</file>