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ADA3-57FE-44CC-9812-D905A6C2C2BB}" type="datetimeFigureOut">
              <a:rPr lang="bg-BG" smtClean="0"/>
              <a:t>11.11.2021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EF85-90C6-4AE2-80FE-02DC433D54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221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ADA3-57FE-44CC-9812-D905A6C2C2BB}" type="datetimeFigureOut">
              <a:rPr lang="bg-BG" smtClean="0"/>
              <a:t>11.11.2021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EF85-90C6-4AE2-80FE-02DC433D54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7493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ADA3-57FE-44CC-9812-D905A6C2C2BB}" type="datetimeFigureOut">
              <a:rPr lang="bg-BG" smtClean="0"/>
              <a:t>11.11.2021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EF85-90C6-4AE2-80FE-02DC433D54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028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ADA3-57FE-44CC-9812-D905A6C2C2BB}" type="datetimeFigureOut">
              <a:rPr lang="bg-BG" smtClean="0"/>
              <a:t>11.11.2021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EF85-90C6-4AE2-80FE-02DC433D543C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342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ADA3-57FE-44CC-9812-D905A6C2C2BB}" type="datetimeFigureOut">
              <a:rPr lang="bg-BG" smtClean="0"/>
              <a:t>11.11.2021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EF85-90C6-4AE2-80FE-02DC433D54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0729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ADA3-57FE-44CC-9812-D905A6C2C2BB}" type="datetimeFigureOut">
              <a:rPr lang="bg-BG" smtClean="0"/>
              <a:t>11.11.2021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EF85-90C6-4AE2-80FE-02DC433D54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485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ADA3-57FE-44CC-9812-D905A6C2C2BB}" type="datetimeFigureOut">
              <a:rPr lang="bg-BG" smtClean="0"/>
              <a:t>11.11.2021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EF85-90C6-4AE2-80FE-02DC433D54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147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ADA3-57FE-44CC-9812-D905A6C2C2BB}" type="datetimeFigureOut">
              <a:rPr lang="bg-BG" smtClean="0"/>
              <a:t>11.11.2021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EF85-90C6-4AE2-80FE-02DC433D54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98204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ADA3-57FE-44CC-9812-D905A6C2C2BB}" type="datetimeFigureOut">
              <a:rPr lang="bg-BG" smtClean="0"/>
              <a:t>11.11.2021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EF85-90C6-4AE2-80FE-02DC433D54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58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ADA3-57FE-44CC-9812-D905A6C2C2BB}" type="datetimeFigureOut">
              <a:rPr lang="bg-BG" smtClean="0"/>
              <a:t>11.11.2021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EF85-90C6-4AE2-80FE-02DC433D54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11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ADA3-57FE-44CC-9812-D905A6C2C2BB}" type="datetimeFigureOut">
              <a:rPr lang="bg-BG" smtClean="0"/>
              <a:t>11.11.2021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EF85-90C6-4AE2-80FE-02DC433D54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726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ADA3-57FE-44CC-9812-D905A6C2C2BB}" type="datetimeFigureOut">
              <a:rPr lang="bg-BG" smtClean="0"/>
              <a:t>11.11.2021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EF85-90C6-4AE2-80FE-02DC433D54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328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ADA3-57FE-44CC-9812-D905A6C2C2BB}" type="datetimeFigureOut">
              <a:rPr lang="bg-BG" smtClean="0"/>
              <a:t>11.11.2021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EF85-90C6-4AE2-80FE-02DC433D54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697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ADA3-57FE-44CC-9812-D905A6C2C2BB}" type="datetimeFigureOut">
              <a:rPr lang="bg-BG" smtClean="0"/>
              <a:t>11.11.2021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EF85-90C6-4AE2-80FE-02DC433D54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477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ADA3-57FE-44CC-9812-D905A6C2C2BB}" type="datetimeFigureOut">
              <a:rPr lang="bg-BG" smtClean="0"/>
              <a:t>11.11.2021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EF85-90C6-4AE2-80FE-02DC433D54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524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ADA3-57FE-44CC-9812-D905A6C2C2BB}" type="datetimeFigureOut">
              <a:rPr lang="bg-BG" smtClean="0"/>
              <a:t>11.11.2021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EF85-90C6-4AE2-80FE-02DC433D54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227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ADA3-57FE-44CC-9812-D905A6C2C2BB}" type="datetimeFigureOut">
              <a:rPr lang="bg-BG" smtClean="0"/>
              <a:t>11.11.2021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EF85-90C6-4AE2-80FE-02DC433D54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111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883ADA3-57FE-44CC-9812-D905A6C2C2BB}" type="datetimeFigureOut">
              <a:rPr lang="bg-BG" smtClean="0"/>
              <a:t>11.11.2021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D3BEF85-90C6-4AE2-80FE-02DC433D54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35450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3%D1%80%D0%B8%D0%B3%D0%BE%D1%80%D0%B8%D0%B0%D0%BD%D1%81%D0%BA%D0%B8_%D0%BA%D0%B0%D0%BB%D0%B5%D0%BD%D0%B4%D0%B0%D1%80" TargetMode="External"/><Relationship Id="rId13" Type="http://schemas.openxmlformats.org/officeDocument/2006/relationships/hyperlink" Target="https://bg.wikipedia.org/wiki/%D0%AE%D0%BB%D0%B8%D0%B0%D0%BD%D1%81%D0%BA%D0%B8_%D0%BA%D0%B0%D0%BB%D0%B5%D0%BD%D0%B4%D0%B0%D1%80" TargetMode="External"/><Relationship Id="rId3" Type="http://schemas.openxmlformats.org/officeDocument/2006/relationships/hyperlink" Target="https://bg.wikipedia.org/wiki/%D0%95%D0%B2%D0%B0%D0%BD%D0%B3%D0%B5%D0%BB%D0%B8%D0%B5_%D0%BE%D1%82_%D0%9B%D1%83%D0%BA%D0%B0" TargetMode="External"/><Relationship Id="rId7" Type="http://schemas.openxmlformats.org/officeDocument/2006/relationships/hyperlink" Target="https://bg.wikipedia.org/wiki/25_%D0%B4%D0%B5%D0%BA%D0%B5%D0%BC%D0%B2%D1%80%D0%B8" TargetMode="External"/><Relationship Id="rId12" Type="http://schemas.openxmlformats.org/officeDocument/2006/relationships/hyperlink" Target="https://bg.wikipedia.org/wiki/7_%D1%8F%D0%BD%D1%83%D0%B0%D1%80%D0%B8" TargetMode="External"/><Relationship Id="rId2" Type="http://schemas.openxmlformats.org/officeDocument/2006/relationships/hyperlink" Target="https://bg.wikipedia.org/wiki/%D0%98%D0%B8%D1%81%D1%83%D1%81_%D0%A5%D1%80%D0%B8%D1%81%D1%82%D0%BE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9F%D1%80%D0%B0%D0%B2%D0%BE%D1%81%D0%BB%D0%B0%D0%B2%D0%B8%D0%B5" TargetMode="External"/><Relationship Id="rId11" Type="http://schemas.openxmlformats.org/officeDocument/2006/relationships/hyperlink" Target="https://bg.wikipedia.org/wiki/%D0%90%D1%80%D0%BC%D0%B5%D0%BD%D1%81%D0%BA%D0%B0_%D1%86%D1%8A%D1%80%D0%BA%D0%B2%D0%B0" TargetMode="External"/><Relationship Id="rId5" Type="http://schemas.openxmlformats.org/officeDocument/2006/relationships/hyperlink" Target="https://bg.wikipedia.org/wiki/%D0%AE%D0%B4%D0%B5%D1%8F" TargetMode="External"/><Relationship Id="rId15" Type="http://schemas.openxmlformats.org/officeDocument/2006/relationships/hyperlink" Target="https://bg.wikipedia.org/wiki/1990" TargetMode="External"/><Relationship Id="rId10" Type="http://schemas.openxmlformats.org/officeDocument/2006/relationships/hyperlink" Target="https://bg.wikipedia.org/wiki/6_%D1%8F%D0%BD%D1%83%D0%B0%D1%80%D0%B8" TargetMode="External"/><Relationship Id="rId4" Type="http://schemas.openxmlformats.org/officeDocument/2006/relationships/hyperlink" Target="https://bg.wikipedia.org/wiki/%D0%92%D0%B8%D1%82%D0%BB%D0%B5%D0%B5%D0%BC" TargetMode="External"/><Relationship Id="rId9" Type="http://schemas.openxmlformats.org/officeDocument/2006/relationships/hyperlink" Target="https://bg.wikipedia.org/wiki/%D0%9D%D0%BE%D0%B2%D0%BE%D1%8E%D0%BB%D0%B8%D0%B0%D0%BD%D1%81%D0%BA%D0%B8_%D0%BA%D0%B0%D0%BB%D0%B5%D0%BD%D0%B4%D0%B0%D1%80" TargetMode="External"/><Relationship Id="rId14" Type="http://schemas.openxmlformats.org/officeDocument/2006/relationships/hyperlink" Target="https://bg.wikipedia.org/wiki/28_%D0%BC%D0%B0%D1%80%D1%8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azara.bg/recepti/sodena-pitka-za-badni-veche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                    К</a:t>
            </a:r>
            <a:r>
              <a:rPr lang="bg-BG" dirty="0" smtClean="0">
                <a:solidFill>
                  <a:srgbClr val="00B050"/>
                </a:solidFill>
              </a:rPr>
              <a:t>ОЛ</a:t>
            </a:r>
            <a:r>
              <a:rPr lang="bg-BG" dirty="0" smtClean="0">
                <a:solidFill>
                  <a:srgbClr val="FF0000"/>
                </a:solidFill>
              </a:rPr>
              <a:t>ЕДА</a:t>
            </a:r>
            <a:r>
              <a:rPr lang="bg-BG" dirty="0" smtClean="0">
                <a:solidFill>
                  <a:srgbClr val="00B050"/>
                </a:solidFill>
              </a:rPr>
              <a:t> </a:t>
            </a:r>
            <a:r>
              <a:rPr lang="bg-BG" dirty="0" smtClean="0">
                <a:solidFill>
                  <a:srgbClr val="FFC000"/>
                </a:solidFill>
              </a:rPr>
              <a:t>В</a:t>
            </a:r>
            <a:r>
              <a:rPr lang="bg-BG" dirty="0" smtClean="0"/>
              <a:t> </a:t>
            </a:r>
            <a:r>
              <a:rPr lang="bg-BG" dirty="0" smtClean="0">
                <a:solidFill>
                  <a:srgbClr val="FF0000"/>
                </a:solidFill>
              </a:rPr>
              <a:t>БЪЛГ</a:t>
            </a:r>
            <a:r>
              <a:rPr lang="bg-BG" dirty="0" smtClean="0">
                <a:solidFill>
                  <a:srgbClr val="00B050"/>
                </a:solidFill>
              </a:rPr>
              <a:t>АРИЯ</a:t>
            </a:r>
            <a:r>
              <a:rPr lang="bg-BG" dirty="0">
                <a:solidFill>
                  <a:srgbClr val="00B050"/>
                </a:solidFill>
              </a:rPr>
              <a:t/>
            </a:r>
            <a:br>
              <a:rPr lang="bg-BG" dirty="0">
                <a:solidFill>
                  <a:srgbClr val="00B050"/>
                </a:solidFill>
              </a:rPr>
            </a:br>
            <a:r>
              <a:rPr lang="bg-BG" dirty="0" smtClean="0">
                <a:solidFill>
                  <a:srgbClr val="FFC000"/>
                </a:solidFill>
              </a:rPr>
              <a:t>                            Ирем Ахмед</a:t>
            </a:r>
            <a:br>
              <a:rPr lang="bg-BG" dirty="0" smtClean="0">
                <a:solidFill>
                  <a:srgbClr val="FFC000"/>
                </a:solidFill>
              </a:rPr>
            </a:br>
            <a:r>
              <a:rPr lang="bg-BG" dirty="0">
                <a:solidFill>
                  <a:srgbClr val="FFC000"/>
                </a:solidFill>
              </a:rPr>
              <a:t> </a:t>
            </a:r>
            <a:r>
              <a:rPr lang="bg-BG" dirty="0" smtClean="0">
                <a:solidFill>
                  <a:srgbClr val="FFC000"/>
                </a:solidFill>
              </a:rPr>
              <a:t>                                    </a:t>
            </a:r>
            <a:r>
              <a:rPr lang="bg-BG" dirty="0" smtClean="0">
                <a:solidFill>
                  <a:srgbClr val="FF0000"/>
                </a:solidFill>
              </a:rPr>
              <a:t>6.б клас</a:t>
            </a: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6248" y="1987457"/>
            <a:ext cx="6088855" cy="40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57200" y="322729"/>
            <a:ext cx="11228294" cy="1465730"/>
          </a:xfrm>
        </p:spPr>
        <p:txBody>
          <a:bodyPr/>
          <a:lstStyle/>
          <a:p>
            <a:r>
              <a:rPr lang="bg-BG" dirty="0" smtClean="0"/>
              <a:t>Традиции и обичаи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57200" y="2257332"/>
            <a:ext cx="11228294" cy="408968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Коледа</a:t>
            </a:r>
            <a:r>
              <a:rPr lang="ru-RU" dirty="0"/>
              <a:t> и Нова година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най-обичаните</a:t>
            </a:r>
            <a:r>
              <a:rPr lang="ru-RU" dirty="0"/>
              <a:t> и </a:t>
            </a:r>
            <a:r>
              <a:rPr lang="ru-RU" dirty="0" err="1"/>
              <a:t>празнувани</a:t>
            </a:r>
            <a:r>
              <a:rPr lang="ru-RU" dirty="0"/>
              <a:t> </a:t>
            </a:r>
            <a:r>
              <a:rPr lang="ru-RU" dirty="0" err="1"/>
              <a:t>празници</a:t>
            </a:r>
            <a:r>
              <a:rPr lang="ru-RU" dirty="0"/>
              <a:t> в </a:t>
            </a:r>
            <a:r>
              <a:rPr lang="ru-RU" dirty="0" err="1"/>
              <a:t>България</a:t>
            </a:r>
            <a:r>
              <a:rPr lang="ru-RU" dirty="0"/>
              <a:t>. Традиционно по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цял</a:t>
            </a:r>
            <a:r>
              <a:rPr lang="ru-RU" dirty="0"/>
              <a:t> </a:t>
            </a:r>
            <a:r>
              <a:rPr lang="ru-RU" dirty="0" err="1"/>
              <a:t>празничен</a:t>
            </a:r>
            <a:r>
              <a:rPr lang="ru-RU" dirty="0"/>
              <a:t> сезон и </a:t>
            </a:r>
            <a:r>
              <a:rPr lang="ru-RU" dirty="0" err="1"/>
              <a:t>всъщност</a:t>
            </a:r>
            <a:r>
              <a:rPr lang="ru-RU" dirty="0"/>
              <a:t> той не </a:t>
            </a:r>
            <a:r>
              <a:rPr lang="ru-RU" dirty="0" err="1"/>
              <a:t>приключва</a:t>
            </a:r>
            <a:r>
              <a:rPr lang="ru-RU" dirty="0"/>
              <a:t> до </a:t>
            </a:r>
            <a:r>
              <a:rPr lang="ru-RU" dirty="0" err="1"/>
              <a:t>средата</a:t>
            </a:r>
            <a:r>
              <a:rPr lang="ru-RU" dirty="0"/>
              <a:t> на </a:t>
            </a:r>
            <a:r>
              <a:rPr lang="ru-RU" dirty="0" err="1"/>
              <a:t>януари</a:t>
            </a:r>
            <a:r>
              <a:rPr lang="ru-RU" dirty="0"/>
              <a:t>, </a:t>
            </a:r>
            <a:r>
              <a:rPr lang="ru-RU" dirty="0" err="1"/>
              <a:t>защото</a:t>
            </a:r>
            <a:r>
              <a:rPr lang="ru-RU" dirty="0"/>
              <a:t> </a:t>
            </a:r>
            <a:r>
              <a:rPr lang="ru-RU" dirty="0" err="1"/>
              <a:t>Българите</a:t>
            </a:r>
            <a:r>
              <a:rPr lang="ru-RU" dirty="0"/>
              <a:t> </a:t>
            </a:r>
            <a:r>
              <a:rPr lang="ru-RU" dirty="0" err="1"/>
              <a:t>празнуват</a:t>
            </a:r>
            <a:r>
              <a:rPr lang="ru-RU" dirty="0"/>
              <a:t> и много </a:t>
            </a:r>
            <a:r>
              <a:rPr lang="ru-RU" dirty="0" err="1"/>
              <a:t>популярни</a:t>
            </a:r>
            <a:r>
              <a:rPr lang="ru-RU" dirty="0"/>
              <a:t> </a:t>
            </a:r>
            <a:r>
              <a:rPr lang="ru-RU" dirty="0" err="1"/>
              <a:t>именни</a:t>
            </a:r>
            <a:r>
              <a:rPr lang="ru-RU" dirty="0"/>
              <a:t> дни. </a:t>
            </a:r>
            <a:r>
              <a:rPr lang="ru-RU" dirty="0" smtClean="0"/>
              <a:t>  Но </a:t>
            </a:r>
            <a:r>
              <a:rPr lang="ru-RU" dirty="0" err="1"/>
              <a:t>акцентите</a:t>
            </a:r>
            <a:r>
              <a:rPr lang="ru-RU" dirty="0"/>
              <a:t>, </a:t>
            </a:r>
            <a:r>
              <a:rPr lang="ru-RU" dirty="0" err="1"/>
              <a:t>разбира</a:t>
            </a:r>
            <a:r>
              <a:rPr lang="ru-RU" dirty="0"/>
              <a:t> се,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Коледа</a:t>
            </a:r>
            <a:r>
              <a:rPr lang="ru-RU" dirty="0"/>
              <a:t> и </a:t>
            </a:r>
            <a:r>
              <a:rPr lang="ru-RU" dirty="0" err="1" smtClean="0"/>
              <a:t>Н</a:t>
            </a:r>
            <a:r>
              <a:rPr lang="ru-RU" dirty="0" err="1"/>
              <a:t>Коледа</a:t>
            </a:r>
            <a:r>
              <a:rPr lang="ru-RU" dirty="0"/>
              <a:t> в </a:t>
            </a:r>
            <a:r>
              <a:rPr lang="ru-RU" dirty="0" err="1"/>
              <a:t>България</a:t>
            </a:r>
            <a:r>
              <a:rPr lang="ru-RU" dirty="0"/>
              <a:t> определено е </a:t>
            </a:r>
            <a:r>
              <a:rPr lang="ru-RU" dirty="0" err="1"/>
              <a:t>семеен</a:t>
            </a:r>
            <a:r>
              <a:rPr lang="ru-RU" dirty="0"/>
              <a:t> </a:t>
            </a:r>
            <a:r>
              <a:rPr lang="ru-RU" dirty="0" err="1"/>
              <a:t>празник</a:t>
            </a:r>
            <a:r>
              <a:rPr lang="ru-RU" dirty="0"/>
              <a:t>. </a:t>
            </a:r>
            <a:r>
              <a:rPr lang="ru-RU" dirty="0" err="1"/>
              <a:t>Всъщност</a:t>
            </a:r>
            <a:r>
              <a:rPr lang="ru-RU" dirty="0"/>
              <a:t> </a:t>
            </a:r>
            <a:r>
              <a:rPr lang="ru-RU" dirty="0" err="1"/>
              <a:t>Бъдни</a:t>
            </a:r>
            <a:r>
              <a:rPr lang="ru-RU" dirty="0"/>
              <a:t> вечер е </a:t>
            </a:r>
            <a:r>
              <a:rPr lang="ru-RU" dirty="0" err="1"/>
              <a:t>по-важен</a:t>
            </a:r>
            <a:r>
              <a:rPr lang="ru-RU" dirty="0"/>
              <a:t> </a:t>
            </a:r>
            <a:r>
              <a:rPr lang="ru-RU" dirty="0" err="1"/>
              <a:t>празник</a:t>
            </a:r>
            <a:r>
              <a:rPr lang="ru-RU" dirty="0"/>
              <a:t> – </a:t>
            </a:r>
            <a:r>
              <a:rPr lang="ru-RU" dirty="0" err="1"/>
              <a:t>всеки</a:t>
            </a:r>
            <a:r>
              <a:rPr lang="ru-RU" dirty="0"/>
              <a:t> </a:t>
            </a:r>
            <a:r>
              <a:rPr lang="ru-RU" dirty="0" err="1"/>
              <a:t>остава</a:t>
            </a:r>
            <a:r>
              <a:rPr lang="ru-RU" dirty="0"/>
              <a:t> </a:t>
            </a:r>
            <a:r>
              <a:rPr lang="ru-RU" dirty="0" err="1"/>
              <a:t>вкъщи</a:t>
            </a:r>
            <a:r>
              <a:rPr lang="ru-RU" dirty="0"/>
              <a:t> с </a:t>
            </a:r>
            <a:r>
              <a:rPr lang="ru-RU" dirty="0" err="1"/>
              <a:t>най-близките</a:t>
            </a:r>
            <a:r>
              <a:rPr lang="ru-RU" dirty="0"/>
              <a:t> </a:t>
            </a:r>
            <a:r>
              <a:rPr lang="ru-RU" dirty="0" err="1"/>
              <a:t>членове</a:t>
            </a:r>
            <a:r>
              <a:rPr lang="ru-RU" dirty="0"/>
              <a:t> на </a:t>
            </a:r>
            <a:r>
              <a:rPr lang="ru-RU" dirty="0" err="1"/>
              <a:t>семейството</a:t>
            </a:r>
            <a:r>
              <a:rPr lang="ru-RU" dirty="0"/>
              <a:t> за богата </a:t>
            </a:r>
            <a:r>
              <a:rPr lang="ru-RU" dirty="0" err="1"/>
              <a:t>вегетарианска</a:t>
            </a:r>
            <a:r>
              <a:rPr lang="ru-RU" dirty="0"/>
              <a:t> вечеря. </a:t>
            </a:r>
            <a:r>
              <a:rPr lang="ru-RU" dirty="0" err="1"/>
              <a:t>Обикновено</a:t>
            </a:r>
            <a:r>
              <a:rPr lang="ru-RU" dirty="0"/>
              <a:t> </a:t>
            </a:r>
            <a:r>
              <a:rPr lang="ru-RU" dirty="0" err="1"/>
              <a:t>тя</a:t>
            </a:r>
            <a:r>
              <a:rPr lang="ru-RU" dirty="0"/>
              <a:t> се </a:t>
            </a:r>
            <a:r>
              <a:rPr lang="ru-RU" dirty="0" err="1"/>
              <a:t>състои</a:t>
            </a:r>
            <a:r>
              <a:rPr lang="ru-RU" dirty="0"/>
              <a:t> от боб, зеле и </a:t>
            </a:r>
            <a:r>
              <a:rPr lang="ru-RU" dirty="0" err="1"/>
              <a:t>лозови</a:t>
            </a:r>
            <a:r>
              <a:rPr lang="ru-RU" dirty="0"/>
              <a:t> </a:t>
            </a:r>
            <a:r>
              <a:rPr lang="ru-RU" dirty="0" err="1"/>
              <a:t>сърми</a:t>
            </a:r>
            <a:r>
              <a:rPr lang="ru-RU" dirty="0"/>
              <a:t> и </a:t>
            </a:r>
            <a:r>
              <a:rPr lang="ru-RU" dirty="0" err="1"/>
              <a:t>червени</a:t>
            </a:r>
            <a:r>
              <a:rPr lang="ru-RU" dirty="0"/>
              <a:t> чушки, </a:t>
            </a:r>
            <a:r>
              <a:rPr lang="ru-RU" dirty="0" err="1"/>
              <a:t>пълнени</a:t>
            </a:r>
            <a:r>
              <a:rPr lang="ru-RU" dirty="0"/>
              <a:t> с </a:t>
            </a:r>
            <a:r>
              <a:rPr lang="ru-RU" dirty="0" err="1"/>
              <a:t>ориз</a:t>
            </a:r>
            <a:r>
              <a:rPr lang="ru-RU" dirty="0"/>
              <a:t> и подправки, много </a:t>
            </a:r>
            <a:r>
              <a:rPr lang="ru-RU" dirty="0" err="1"/>
              <a:t>предястия</a:t>
            </a:r>
            <a:r>
              <a:rPr lang="ru-RU" dirty="0"/>
              <a:t>, компот от </a:t>
            </a:r>
            <a:r>
              <a:rPr lang="ru-RU" dirty="0" err="1"/>
              <a:t>сушени</a:t>
            </a:r>
            <a:r>
              <a:rPr lang="ru-RU" dirty="0"/>
              <a:t> </a:t>
            </a:r>
            <a:r>
              <a:rPr lang="ru-RU" dirty="0" err="1"/>
              <a:t>плодове</a:t>
            </a:r>
            <a:r>
              <a:rPr lang="ru-RU" dirty="0"/>
              <a:t> и </a:t>
            </a:r>
            <a:r>
              <a:rPr lang="ru-RU" dirty="0" err="1"/>
              <a:t>важния</a:t>
            </a:r>
            <a:r>
              <a:rPr lang="ru-RU" dirty="0"/>
              <a:t> </a:t>
            </a:r>
            <a:r>
              <a:rPr lang="ru-RU" dirty="0" err="1"/>
              <a:t>домашно</a:t>
            </a:r>
            <a:r>
              <a:rPr lang="ru-RU" dirty="0"/>
              <a:t> </a:t>
            </a:r>
            <a:r>
              <a:rPr lang="ru-RU" dirty="0" err="1"/>
              <a:t>приготвен</a:t>
            </a:r>
            <a:r>
              <a:rPr lang="ru-RU" dirty="0"/>
              <a:t> </a:t>
            </a:r>
            <a:r>
              <a:rPr lang="ru-RU" dirty="0" err="1"/>
              <a:t>хляб</a:t>
            </a:r>
            <a:r>
              <a:rPr lang="ru-RU" dirty="0"/>
              <a:t>. </a:t>
            </a:r>
            <a:r>
              <a:rPr lang="ru-RU" dirty="0" err="1"/>
              <a:t>Това</a:t>
            </a:r>
            <a:r>
              <a:rPr lang="ru-RU" dirty="0"/>
              <a:t> е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наречената</a:t>
            </a:r>
            <a:r>
              <a:rPr lang="ru-RU" dirty="0"/>
              <a:t> „пита“, в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слага</a:t>
            </a:r>
            <a:r>
              <a:rPr lang="ru-RU" dirty="0"/>
              <a:t> монета </a:t>
            </a:r>
            <a:r>
              <a:rPr lang="ru-RU" dirty="0" err="1"/>
              <a:t>преди</a:t>
            </a:r>
            <a:r>
              <a:rPr lang="ru-RU" dirty="0"/>
              <a:t> </a:t>
            </a:r>
            <a:r>
              <a:rPr lang="ru-RU" dirty="0" err="1"/>
              <a:t>печене</a:t>
            </a:r>
            <a:r>
              <a:rPr lang="ru-RU" dirty="0"/>
              <a:t>. На вечеря, </a:t>
            </a:r>
            <a:r>
              <a:rPr lang="ru-RU" dirty="0" err="1"/>
              <a:t>най-старият</a:t>
            </a:r>
            <a:r>
              <a:rPr lang="ru-RU" dirty="0"/>
              <a:t> член на </a:t>
            </a:r>
            <a:r>
              <a:rPr lang="ru-RU" dirty="0" err="1"/>
              <a:t>семейството</a:t>
            </a:r>
            <a:r>
              <a:rPr lang="ru-RU" dirty="0"/>
              <a:t> </a:t>
            </a:r>
            <a:r>
              <a:rPr lang="ru-RU" dirty="0" err="1"/>
              <a:t>раздава</a:t>
            </a:r>
            <a:r>
              <a:rPr lang="ru-RU" dirty="0"/>
              <a:t> пита на </a:t>
            </a:r>
            <a:r>
              <a:rPr lang="ru-RU" dirty="0" err="1"/>
              <a:t>всеки</a:t>
            </a:r>
            <a:r>
              <a:rPr lang="ru-RU" dirty="0"/>
              <a:t> и </a:t>
            </a:r>
            <a:r>
              <a:rPr lang="ru-RU" dirty="0" err="1"/>
              <a:t>този</a:t>
            </a:r>
            <a:r>
              <a:rPr lang="ru-RU" dirty="0"/>
              <a:t>, на </a:t>
            </a:r>
            <a:r>
              <a:rPr lang="ru-RU" dirty="0" err="1"/>
              <a:t>който</a:t>
            </a:r>
            <a:r>
              <a:rPr lang="ru-RU" dirty="0"/>
              <a:t> се </a:t>
            </a:r>
            <a:r>
              <a:rPr lang="ru-RU" dirty="0" err="1"/>
              <a:t>падне</a:t>
            </a:r>
            <a:r>
              <a:rPr lang="ru-RU" dirty="0"/>
              <a:t> </a:t>
            </a:r>
            <a:r>
              <a:rPr lang="ru-RU" dirty="0" err="1"/>
              <a:t>монетата</a:t>
            </a:r>
            <a:r>
              <a:rPr lang="ru-RU" dirty="0"/>
              <a:t>,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късмет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годината</a:t>
            </a:r>
            <a:r>
              <a:rPr lang="ru-RU" dirty="0"/>
              <a:t>. </a:t>
            </a:r>
            <a:r>
              <a:rPr lang="ru-RU" dirty="0" err="1"/>
              <a:t>Любопитна</a:t>
            </a:r>
            <a:r>
              <a:rPr lang="ru-RU" dirty="0"/>
              <a:t> </a:t>
            </a:r>
            <a:r>
              <a:rPr lang="ru-RU" dirty="0" err="1"/>
              <a:t>подробност</a:t>
            </a:r>
            <a:r>
              <a:rPr lang="ru-RU" dirty="0"/>
              <a:t> е, че на </a:t>
            </a:r>
            <a:r>
              <a:rPr lang="ru-RU" dirty="0" err="1"/>
              <a:t>Бъдни</a:t>
            </a:r>
            <a:r>
              <a:rPr lang="ru-RU" dirty="0"/>
              <a:t> вечер </a:t>
            </a:r>
            <a:r>
              <a:rPr lang="ru-RU" dirty="0" err="1"/>
              <a:t>масата</a:t>
            </a:r>
            <a:r>
              <a:rPr lang="ru-RU" dirty="0"/>
              <a:t> не се </a:t>
            </a:r>
            <a:r>
              <a:rPr lang="ru-RU" dirty="0" err="1"/>
              <a:t>разтребва</a:t>
            </a:r>
            <a:r>
              <a:rPr lang="ru-RU" dirty="0"/>
              <a:t> и </a:t>
            </a:r>
            <a:r>
              <a:rPr lang="ru-RU" dirty="0" err="1"/>
              <a:t>остатъците</a:t>
            </a:r>
            <a:r>
              <a:rPr lang="ru-RU" dirty="0"/>
              <a:t> се оставят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нощта</a:t>
            </a:r>
            <a:r>
              <a:rPr lang="ru-RU" dirty="0"/>
              <a:t>, за да </a:t>
            </a:r>
            <a:r>
              <a:rPr lang="ru-RU" dirty="0" err="1"/>
              <a:t>могат</a:t>
            </a:r>
            <a:r>
              <a:rPr lang="ru-RU" dirty="0"/>
              <a:t> </a:t>
            </a:r>
            <a:r>
              <a:rPr lang="ru-RU" dirty="0" err="1"/>
              <a:t>нашите</a:t>
            </a:r>
            <a:r>
              <a:rPr lang="ru-RU" dirty="0"/>
              <a:t> </a:t>
            </a:r>
            <a:r>
              <a:rPr lang="ru-RU" dirty="0" err="1"/>
              <a:t>мъртви</a:t>
            </a:r>
            <a:r>
              <a:rPr lang="ru-RU" dirty="0"/>
              <a:t> </a:t>
            </a:r>
            <a:r>
              <a:rPr lang="ru-RU" dirty="0" err="1"/>
              <a:t>предци</a:t>
            </a:r>
            <a:r>
              <a:rPr lang="ru-RU" dirty="0"/>
              <a:t> </a:t>
            </a:r>
            <a:r>
              <a:rPr lang="ru-RU" dirty="0" err="1"/>
              <a:t>също</a:t>
            </a:r>
            <a:r>
              <a:rPr lang="ru-RU" dirty="0"/>
              <a:t> да </a:t>
            </a:r>
            <a:r>
              <a:rPr lang="ru-RU" dirty="0" err="1"/>
              <a:t>вечерят.</a:t>
            </a:r>
            <a:r>
              <a:rPr lang="ru-RU" dirty="0" err="1" smtClean="0"/>
              <a:t>ова</a:t>
            </a:r>
            <a:r>
              <a:rPr lang="ru-RU" dirty="0" smtClean="0"/>
              <a:t> </a:t>
            </a:r>
            <a:r>
              <a:rPr lang="ru-RU" dirty="0"/>
              <a:t>година. </a:t>
            </a:r>
            <a:r>
              <a:rPr lang="ru-RU" dirty="0" err="1"/>
              <a:t>Хората</a:t>
            </a:r>
            <a:r>
              <a:rPr lang="ru-RU" dirty="0"/>
              <a:t> си </a:t>
            </a:r>
            <a:r>
              <a:rPr lang="ru-RU" dirty="0" err="1"/>
              <a:t>взимат</a:t>
            </a:r>
            <a:r>
              <a:rPr lang="ru-RU" dirty="0"/>
              <a:t> </a:t>
            </a:r>
            <a:r>
              <a:rPr lang="ru-RU" dirty="0" err="1"/>
              <a:t>по-дълги</a:t>
            </a:r>
            <a:r>
              <a:rPr lang="ru-RU" dirty="0"/>
              <a:t> </a:t>
            </a:r>
            <a:r>
              <a:rPr lang="ru-RU" dirty="0" err="1"/>
              <a:t>почивки</a:t>
            </a:r>
            <a:r>
              <a:rPr lang="ru-RU" dirty="0"/>
              <a:t> </a:t>
            </a:r>
            <a:r>
              <a:rPr lang="ru-RU" dirty="0" smtClean="0"/>
              <a:t>от </a:t>
            </a:r>
            <a:r>
              <a:rPr lang="ru-RU" dirty="0"/>
              <a:t>работа и </a:t>
            </a:r>
            <a:r>
              <a:rPr lang="ru-RU" dirty="0" err="1"/>
              <a:t>започват</a:t>
            </a:r>
            <a:r>
              <a:rPr lang="ru-RU" dirty="0"/>
              <a:t> да </a:t>
            </a:r>
            <a:r>
              <a:rPr lang="ru-RU" dirty="0" err="1"/>
              <a:t>пазаруват</a:t>
            </a:r>
            <a:r>
              <a:rPr lang="ru-RU" dirty="0"/>
              <a:t> и да се </a:t>
            </a:r>
            <a:r>
              <a:rPr lang="ru-RU" dirty="0" err="1"/>
              <a:t>социализират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31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РОЖДЕСТВО ХРИСТОВО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ru-RU" b="1" dirty="0">
                <a:effectLst/>
              </a:rPr>
              <a:t>Рождество Христово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също</a:t>
            </a:r>
            <a:r>
              <a:rPr lang="ru-RU" dirty="0">
                <a:effectLst/>
              </a:rPr>
              <a:t> </a:t>
            </a:r>
            <a:r>
              <a:rPr lang="ru-RU" b="1" dirty="0" err="1">
                <a:effectLst/>
              </a:rPr>
              <a:t>Коледа</a:t>
            </a:r>
            <a:r>
              <a:rPr lang="ru-RU" dirty="0">
                <a:effectLst/>
              </a:rPr>
              <a:t>, </a:t>
            </a:r>
            <a:r>
              <a:rPr lang="ru-RU" b="1" dirty="0" err="1">
                <a:effectLst/>
              </a:rPr>
              <a:t>Божик</a:t>
            </a:r>
            <a:r>
              <a:rPr lang="ru-RU" dirty="0">
                <a:effectLst/>
              </a:rPr>
              <a:t> или </a:t>
            </a:r>
            <a:r>
              <a:rPr lang="ru-RU" b="1" dirty="0" err="1">
                <a:effectLst/>
              </a:rPr>
              <a:t>Божич</a:t>
            </a:r>
            <a:r>
              <a:rPr lang="ru-RU" dirty="0">
                <a:effectLst/>
              </a:rPr>
              <a:t>, е един от </a:t>
            </a:r>
            <a:r>
              <a:rPr lang="ru-RU" dirty="0" err="1">
                <a:effectLst/>
              </a:rPr>
              <a:t>най-големите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християнски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празници</a:t>
            </a:r>
            <a:r>
              <a:rPr lang="ru-RU" dirty="0">
                <a:effectLst/>
              </a:rPr>
              <a:t>. На него </a:t>
            </a:r>
            <a:r>
              <a:rPr lang="ru-RU" dirty="0" err="1">
                <a:effectLst/>
              </a:rPr>
              <a:t>християните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честват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раждането</a:t>
            </a:r>
            <a:r>
              <a:rPr lang="ru-RU" dirty="0">
                <a:effectLst/>
              </a:rPr>
              <a:t> на Сина Божий </a:t>
            </a:r>
            <a:r>
              <a:rPr lang="ru-RU" dirty="0">
                <a:effectLst/>
                <a:hlinkClick r:id="rId2" tooltip="Иисус Христос"/>
              </a:rPr>
              <a:t>Иисус Христос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Според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  <a:hlinkClick r:id="rId3" tooltip="Евангелие от Лука"/>
              </a:rPr>
              <a:t>Евангелието</a:t>
            </a:r>
            <a:r>
              <a:rPr lang="ru-RU" dirty="0">
                <a:effectLst/>
                <a:hlinkClick r:id="rId3" tooltip="Евангелие от Лука"/>
              </a:rPr>
              <a:t> от Лука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това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станало</a:t>
            </a:r>
            <a:r>
              <a:rPr lang="ru-RU" dirty="0">
                <a:effectLst/>
              </a:rPr>
              <a:t> в град </a:t>
            </a:r>
            <a:r>
              <a:rPr lang="ru-RU" dirty="0" err="1">
                <a:effectLst/>
                <a:hlinkClick r:id="rId4" tooltip="Витлеем"/>
              </a:rPr>
              <a:t>Витлеем</a:t>
            </a:r>
            <a:r>
              <a:rPr lang="ru-RU" dirty="0">
                <a:effectLst/>
              </a:rPr>
              <a:t>, провинция </a:t>
            </a:r>
            <a:r>
              <a:rPr lang="ru-RU" dirty="0" err="1">
                <a:effectLst/>
                <a:hlinkClick r:id="rId5" tooltip="Юдея"/>
              </a:rPr>
              <a:t>Юдея</a:t>
            </a:r>
            <a:r>
              <a:rPr lang="ru-RU" dirty="0">
                <a:effectLst/>
              </a:rPr>
              <a:t>. </a:t>
            </a:r>
            <a:r>
              <a:rPr lang="ru-RU" dirty="0" err="1">
                <a:effectLst/>
                <a:hlinkClick r:id="rId6" tooltip="Православие"/>
              </a:rPr>
              <a:t>Православните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християни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честват</a:t>
            </a:r>
            <a:r>
              <a:rPr lang="ru-RU" dirty="0">
                <a:effectLst/>
              </a:rPr>
              <a:t> Рождество Христово. При </a:t>
            </a:r>
            <a:r>
              <a:rPr lang="ru-RU" dirty="0" err="1">
                <a:effectLst/>
              </a:rPr>
              <a:t>католиците</a:t>
            </a:r>
            <a:r>
              <a:rPr lang="ru-RU" dirty="0">
                <a:effectLst/>
              </a:rPr>
              <a:t> и </a:t>
            </a:r>
            <a:r>
              <a:rPr lang="ru-RU" dirty="0" err="1">
                <a:effectLst/>
              </a:rPr>
              <a:t>протестантите</a:t>
            </a:r>
            <a:r>
              <a:rPr lang="ru-RU" dirty="0">
                <a:effectLst/>
              </a:rPr>
              <a:t> Рождество е </a:t>
            </a:r>
            <a:r>
              <a:rPr lang="ru-RU" dirty="0" err="1">
                <a:effectLst/>
              </a:rPr>
              <a:t>най-почитаният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празник</a:t>
            </a:r>
            <a:r>
              <a:rPr lang="ru-RU" dirty="0">
                <a:effectLst/>
              </a:rPr>
              <a:t>. Рождество Христово е един от 20-те </a:t>
            </a:r>
            <a:r>
              <a:rPr lang="ru-RU" dirty="0" err="1">
                <a:effectLst/>
              </a:rPr>
              <a:t>църковни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празници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България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Отбелязва</a:t>
            </a:r>
            <a:r>
              <a:rPr lang="ru-RU" dirty="0">
                <a:effectLst/>
              </a:rPr>
              <a:t> се на </a:t>
            </a:r>
            <a:r>
              <a:rPr lang="ru-RU" dirty="0">
                <a:effectLst/>
                <a:hlinkClick r:id="rId7" tooltip="25 декември"/>
              </a:rPr>
              <a:t>25 </a:t>
            </a:r>
            <a:r>
              <a:rPr lang="ru-RU" dirty="0" err="1">
                <a:effectLst/>
                <a:hlinkClick r:id="rId7" tooltip="25 декември"/>
              </a:rPr>
              <a:t>декември</a:t>
            </a:r>
            <a:r>
              <a:rPr lang="ru-RU" dirty="0">
                <a:effectLst/>
              </a:rPr>
              <a:t> (по </a:t>
            </a:r>
            <a:r>
              <a:rPr lang="ru-RU" dirty="0" err="1">
                <a:effectLst/>
                <a:hlinkClick r:id="rId8" tooltip="Григориански календар"/>
              </a:rPr>
              <a:t>григорианския</a:t>
            </a:r>
            <a:r>
              <a:rPr lang="ru-RU" dirty="0">
                <a:effectLst/>
              </a:rPr>
              <a:t> и </a:t>
            </a:r>
            <a:r>
              <a:rPr lang="ru-RU" dirty="0" err="1">
                <a:effectLst/>
                <a:hlinkClick r:id="rId9" tooltip="Новоюлиански календар"/>
              </a:rPr>
              <a:t>новоюлианския</a:t>
            </a:r>
            <a:r>
              <a:rPr lang="ru-RU" dirty="0">
                <a:effectLst/>
                <a:hlinkClick r:id="rId9" tooltip="Новоюлиански календар"/>
              </a:rPr>
              <a:t> </a:t>
            </a:r>
            <a:r>
              <a:rPr lang="ru-RU" dirty="0" err="1">
                <a:effectLst/>
                <a:hlinkClick r:id="rId9" tooltip="Новоюлиански календар"/>
              </a:rPr>
              <a:t>календар</a:t>
            </a:r>
            <a:r>
              <a:rPr lang="ru-RU" dirty="0">
                <a:effectLst/>
              </a:rPr>
              <a:t>), на </a:t>
            </a:r>
            <a:r>
              <a:rPr lang="ru-RU" dirty="0">
                <a:effectLst/>
                <a:hlinkClick r:id="rId10" tooltip="6 януари"/>
              </a:rPr>
              <a:t>6 </a:t>
            </a:r>
            <a:r>
              <a:rPr lang="ru-RU" dirty="0" err="1">
                <a:effectLst/>
                <a:hlinkClick r:id="rId10" tooltip="6 януари"/>
              </a:rPr>
              <a:t>януари</a:t>
            </a:r>
            <a:r>
              <a:rPr lang="ru-RU" dirty="0">
                <a:effectLst/>
              </a:rPr>
              <a:t> от </a:t>
            </a:r>
            <a:r>
              <a:rPr lang="ru-RU" dirty="0" err="1">
                <a:effectLst/>
                <a:hlinkClick r:id="rId11" tooltip="Арменска църква"/>
              </a:rPr>
              <a:t>арменската</a:t>
            </a:r>
            <a:r>
              <a:rPr lang="ru-RU" dirty="0">
                <a:effectLst/>
                <a:hlinkClick r:id="rId11" tooltip="Арменска църква"/>
              </a:rPr>
              <a:t> </a:t>
            </a:r>
            <a:r>
              <a:rPr lang="ru-RU" dirty="0" err="1">
                <a:effectLst/>
                <a:hlinkClick r:id="rId11" tooltip="Арменска църква"/>
              </a:rPr>
              <a:t>църква</a:t>
            </a:r>
            <a:r>
              <a:rPr lang="ru-RU" dirty="0">
                <a:effectLst/>
              </a:rPr>
              <a:t>, а след 31 март 1916 г. (</a:t>
            </a:r>
            <a:r>
              <a:rPr lang="ru-RU" dirty="0" err="1">
                <a:effectLst/>
              </a:rPr>
              <a:t>когато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България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държавен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календар</a:t>
            </a:r>
            <a:r>
              <a:rPr lang="ru-RU" dirty="0">
                <a:effectLst/>
              </a:rPr>
              <a:t> е </a:t>
            </a:r>
            <a:r>
              <a:rPr lang="ru-RU" dirty="0" err="1">
                <a:effectLst/>
              </a:rPr>
              <a:t>приет</a:t>
            </a:r>
            <a:r>
              <a:rPr lang="ru-RU" dirty="0">
                <a:effectLst/>
              </a:rPr>
              <a:t> т. нар. „нов </a:t>
            </a:r>
            <a:r>
              <a:rPr lang="ru-RU" dirty="0" err="1">
                <a:effectLst/>
              </a:rPr>
              <a:t>стил</a:t>
            </a:r>
            <a:r>
              <a:rPr lang="ru-RU" dirty="0">
                <a:effectLst/>
              </a:rPr>
              <a:t>“ – </a:t>
            </a:r>
            <a:r>
              <a:rPr lang="ru-RU" dirty="0" err="1">
                <a:effectLst/>
              </a:rPr>
              <a:t>Григорианския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календар</a:t>
            </a:r>
            <a:r>
              <a:rPr lang="ru-RU" dirty="0">
                <a:effectLst/>
              </a:rPr>
              <a:t>) на </a:t>
            </a:r>
            <a:r>
              <a:rPr lang="ru-RU" dirty="0">
                <a:effectLst/>
                <a:hlinkClick r:id="rId12" tooltip="7 януари"/>
              </a:rPr>
              <a:t>7 </a:t>
            </a:r>
            <a:r>
              <a:rPr lang="ru-RU" dirty="0" err="1">
                <a:effectLst/>
                <a:hlinkClick r:id="rId12" tooltip="7 януари"/>
              </a:rPr>
              <a:t>януари</a:t>
            </a:r>
            <a:r>
              <a:rPr lang="ru-RU" dirty="0">
                <a:effectLst/>
              </a:rPr>
              <a:t> по </a:t>
            </a:r>
            <a:r>
              <a:rPr lang="ru-RU" dirty="0" err="1">
                <a:effectLst/>
              </a:rPr>
              <a:t>официалния</a:t>
            </a:r>
            <a:r>
              <a:rPr lang="ru-RU" dirty="0">
                <a:effectLst/>
              </a:rPr>
              <a:t> граждански </a:t>
            </a:r>
            <a:r>
              <a:rPr lang="ru-RU" dirty="0" err="1">
                <a:effectLst/>
              </a:rPr>
              <a:t>календар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който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ден</a:t>
            </a:r>
            <a:r>
              <a:rPr lang="ru-RU" dirty="0">
                <a:effectLst/>
              </a:rPr>
              <a:t> се </a:t>
            </a:r>
            <a:r>
              <a:rPr lang="ru-RU" dirty="0" err="1">
                <a:effectLst/>
              </a:rPr>
              <a:t>отбелязва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като</a:t>
            </a:r>
            <a:r>
              <a:rPr lang="ru-RU" dirty="0">
                <a:effectLst/>
              </a:rPr>
              <a:t> 25 </a:t>
            </a:r>
            <a:r>
              <a:rPr lang="ru-RU" dirty="0" err="1">
                <a:effectLst/>
              </a:rPr>
              <a:t>декември</a:t>
            </a:r>
            <a:r>
              <a:rPr lang="ru-RU" dirty="0">
                <a:effectLst/>
              </a:rPr>
              <a:t> (по </a:t>
            </a:r>
            <a:r>
              <a:rPr lang="ru-RU" dirty="0" err="1">
                <a:effectLst/>
                <a:hlinkClick r:id="rId13" tooltip="Юлиански календар"/>
              </a:rPr>
              <a:t>юлианския</a:t>
            </a:r>
            <a:r>
              <a:rPr lang="ru-RU" dirty="0">
                <a:effectLst/>
                <a:hlinkClick r:id="rId13" tooltip="Юлиански календар"/>
              </a:rPr>
              <a:t> </a:t>
            </a:r>
            <a:r>
              <a:rPr lang="ru-RU" dirty="0" err="1">
                <a:effectLst/>
                <a:hlinkClick r:id="rId13" tooltip="Юлиански календар"/>
              </a:rPr>
              <a:t>календар</a:t>
            </a:r>
            <a:r>
              <a:rPr lang="ru-RU" dirty="0">
                <a:effectLst/>
              </a:rPr>
              <a:t>). </a:t>
            </a:r>
            <a:r>
              <a:rPr lang="ru-RU" dirty="0" err="1">
                <a:effectLst/>
              </a:rPr>
              <a:t>През</a:t>
            </a:r>
            <a:r>
              <a:rPr lang="ru-RU" dirty="0">
                <a:effectLst/>
              </a:rPr>
              <a:t> 1968 г. </a:t>
            </a:r>
            <a:r>
              <a:rPr lang="ru-RU" dirty="0" err="1">
                <a:effectLst/>
              </a:rPr>
              <a:t>Българската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православна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църква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установява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чествуването</a:t>
            </a:r>
            <a:r>
              <a:rPr lang="ru-RU" dirty="0">
                <a:effectLst/>
              </a:rPr>
              <a:t> на 25 </a:t>
            </a:r>
            <a:r>
              <a:rPr lang="ru-RU" dirty="0" err="1">
                <a:effectLst/>
              </a:rPr>
              <a:t>декември</a:t>
            </a:r>
            <a:r>
              <a:rPr lang="ru-RU" dirty="0">
                <a:effectLst/>
              </a:rPr>
              <a:t>. В </a:t>
            </a:r>
            <a:r>
              <a:rPr lang="ru-RU" dirty="0" err="1">
                <a:effectLst/>
              </a:rPr>
              <a:t>България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отново</a:t>
            </a:r>
            <a:r>
              <a:rPr lang="ru-RU" dirty="0">
                <a:effectLst/>
              </a:rPr>
              <a:t> е официален </a:t>
            </a:r>
            <a:r>
              <a:rPr lang="ru-RU" dirty="0" err="1">
                <a:effectLst/>
              </a:rPr>
              <a:t>празник</a:t>
            </a:r>
            <a:r>
              <a:rPr lang="ru-RU" dirty="0">
                <a:effectLst/>
              </a:rPr>
              <a:t> с решение на 9-ото Народно </a:t>
            </a:r>
            <a:r>
              <a:rPr lang="ru-RU" dirty="0" err="1">
                <a:effectLst/>
              </a:rPr>
              <a:t>събрание</a:t>
            </a:r>
            <a:r>
              <a:rPr lang="ru-RU" dirty="0">
                <a:effectLst/>
              </a:rPr>
              <a:t> от </a:t>
            </a:r>
            <a:r>
              <a:rPr lang="ru-RU" dirty="0">
                <a:effectLst/>
                <a:hlinkClick r:id="rId14" tooltip="28 март"/>
              </a:rPr>
              <a:t>28 март</a:t>
            </a:r>
            <a:r>
              <a:rPr lang="ru-RU" dirty="0">
                <a:effectLst/>
              </a:rPr>
              <a:t> </a:t>
            </a:r>
            <a:r>
              <a:rPr lang="ru-RU" dirty="0">
                <a:effectLst/>
                <a:hlinkClick r:id="rId15" tooltip="1990"/>
              </a:rPr>
              <a:t>1990</a:t>
            </a:r>
            <a:r>
              <a:rPr lang="ru-RU" dirty="0">
                <a:effectLst/>
              </a:rPr>
              <a:t> 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0185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effectLst/>
              </a:rPr>
              <a:t>Содена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питка</a:t>
            </a:r>
            <a:r>
              <a:rPr lang="ru-RU" b="1" dirty="0">
                <a:effectLst/>
              </a:rPr>
              <a:t> за </a:t>
            </a:r>
            <a:r>
              <a:rPr lang="ru-RU" b="1" dirty="0" err="1">
                <a:effectLst/>
              </a:rPr>
              <a:t>Бъдни</a:t>
            </a:r>
            <a:r>
              <a:rPr lang="ru-RU" b="1" dirty="0">
                <a:effectLst/>
              </a:rPr>
              <a:t> вечер е стар </a:t>
            </a:r>
            <a:r>
              <a:rPr lang="ru-RU" b="1" dirty="0" err="1">
                <a:effectLst/>
              </a:rPr>
              <a:t>коледен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обичай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ru-RU" dirty="0">
                <a:effectLst/>
              </a:rPr>
              <a:t>Като стане </a:t>
            </a:r>
            <a:r>
              <a:rPr lang="ru-RU" dirty="0" err="1">
                <a:effectLst/>
              </a:rPr>
              <a:t>време</a:t>
            </a:r>
            <a:r>
              <a:rPr lang="ru-RU" dirty="0">
                <a:effectLst/>
              </a:rPr>
              <a:t> за вечеря, </a:t>
            </a:r>
            <a:r>
              <a:rPr lang="ru-RU" dirty="0" err="1">
                <a:effectLst/>
              </a:rPr>
              <a:t>всички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стават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прави</a:t>
            </a:r>
            <a:r>
              <a:rPr lang="ru-RU" dirty="0">
                <a:effectLst/>
              </a:rPr>
              <a:t>. По традиция, </a:t>
            </a:r>
            <a:r>
              <a:rPr lang="ru-RU" b="1" dirty="0" err="1">
                <a:effectLst/>
                <a:hlinkClick r:id="rId2"/>
              </a:rPr>
              <a:t>питката</a:t>
            </a:r>
            <a:r>
              <a:rPr lang="ru-RU" b="1" dirty="0">
                <a:effectLst/>
                <a:hlinkClick r:id="rId2"/>
              </a:rPr>
              <a:t> за </a:t>
            </a:r>
            <a:r>
              <a:rPr lang="ru-RU" b="1" dirty="0" err="1">
                <a:effectLst/>
                <a:hlinkClick r:id="rId2"/>
              </a:rPr>
              <a:t>Бъдни</a:t>
            </a:r>
            <a:r>
              <a:rPr lang="ru-RU" b="1" dirty="0">
                <a:effectLst/>
                <a:hlinkClick r:id="rId2"/>
              </a:rPr>
              <a:t> вечер</a:t>
            </a:r>
            <a:r>
              <a:rPr lang="ru-RU" dirty="0">
                <a:effectLst/>
              </a:rPr>
              <a:t> се </a:t>
            </a:r>
            <a:r>
              <a:rPr lang="ru-RU" dirty="0" err="1">
                <a:effectLst/>
              </a:rPr>
              <a:t>разчупва</a:t>
            </a:r>
            <a:r>
              <a:rPr lang="ru-RU" dirty="0">
                <a:effectLst/>
              </a:rPr>
              <a:t> от </a:t>
            </a:r>
            <a:r>
              <a:rPr lang="ru-RU" dirty="0" err="1">
                <a:effectLst/>
              </a:rPr>
              <a:t>най-възрастния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човек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къщата</a:t>
            </a:r>
            <a:r>
              <a:rPr lang="ru-RU" dirty="0">
                <a:effectLst/>
              </a:rPr>
              <a:t>. Смята се, че той </a:t>
            </a:r>
            <a:r>
              <a:rPr lang="ru-RU" dirty="0" err="1">
                <a:effectLst/>
              </a:rPr>
              <a:t>играе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ролята</a:t>
            </a:r>
            <a:r>
              <a:rPr lang="ru-RU" dirty="0">
                <a:effectLst/>
              </a:rPr>
              <a:t> на своеобразен мост </a:t>
            </a:r>
            <a:r>
              <a:rPr lang="ru-RU" dirty="0" err="1">
                <a:effectLst/>
              </a:rPr>
              <a:t>към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предците</a:t>
            </a:r>
            <a:r>
              <a:rPr lang="ru-RU" dirty="0">
                <a:effectLst/>
              </a:rPr>
              <a:t> ни. На </a:t>
            </a:r>
            <a:r>
              <a:rPr lang="ru-RU" dirty="0" err="1">
                <a:effectLst/>
              </a:rPr>
              <a:t>други</a:t>
            </a:r>
            <a:r>
              <a:rPr lang="ru-RU" dirty="0">
                <a:effectLst/>
              </a:rPr>
              <a:t> места в </a:t>
            </a:r>
            <a:r>
              <a:rPr lang="ru-RU" dirty="0" err="1">
                <a:effectLst/>
              </a:rPr>
              <a:t>България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пък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питката</a:t>
            </a:r>
            <a:r>
              <a:rPr lang="ru-RU" dirty="0">
                <a:effectLst/>
              </a:rPr>
              <a:t> се </a:t>
            </a:r>
            <a:r>
              <a:rPr lang="ru-RU" dirty="0" err="1">
                <a:effectLst/>
              </a:rPr>
              <a:t>захваща</a:t>
            </a:r>
            <a:r>
              <a:rPr lang="ru-RU" dirty="0">
                <a:effectLst/>
              </a:rPr>
              <a:t> от </a:t>
            </a:r>
            <a:r>
              <a:rPr lang="ru-RU" dirty="0" err="1">
                <a:effectLst/>
              </a:rPr>
              <a:t>стопанина</a:t>
            </a:r>
            <a:r>
              <a:rPr lang="ru-RU" dirty="0">
                <a:effectLst/>
              </a:rPr>
              <a:t> и </a:t>
            </a:r>
            <a:r>
              <a:rPr lang="ru-RU" dirty="0" err="1">
                <a:effectLst/>
              </a:rPr>
              <a:t>стопанката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вдига</a:t>
            </a:r>
            <a:r>
              <a:rPr lang="ru-RU" dirty="0">
                <a:effectLst/>
              </a:rPr>
              <a:t> се над </a:t>
            </a:r>
            <a:r>
              <a:rPr lang="ru-RU" dirty="0" err="1">
                <a:effectLst/>
              </a:rPr>
              <a:t>главите</a:t>
            </a:r>
            <a:r>
              <a:rPr lang="ru-RU" dirty="0">
                <a:effectLst/>
              </a:rPr>
              <a:t> им и се </a:t>
            </a:r>
            <a:r>
              <a:rPr lang="ru-RU" dirty="0" err="1">
                <a:effectLst/>
              </a:rPr>
              <a:t>изрича</a:t>
            </a:r>
            <a:r>
              <a:rPr lang="ru-RU" dirty="0">
                <a:effectLst/>
              </a:rPr>
              <a:t> „</a:t>
            </a:r>
            <a:r>
              <a:rPr lang="ru-RU" i="1" dirty="0" err="1">
                <a:effectLst/>
              </a:rPr>
              <a:t>Ейй</a:t>
            </a:r>
            <a:r>
              <a:rPr lang="ru-RU" i="1" dirty="0">
                <a:effectLst/>
              </a:rPr>
              <a:t> толкова да е </a:t>
            </a:r>
            <a:r>
              <a:rPr lang="ru-RU" i="1" dirty="0" err="1">
                <a:effectLst/>
              </a:rPr>
              <a:t>високо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житото</a:t>
            </a:r>
            <a:r>
              <a:rPr lang="ru-RU" dirty="0">
                <a:effectLst/>
              </a:rPr>
              <a:t>“ и се </a:t>
            </a:r>
            <a:r>
              <a:rPr lang="ru-RU" dirty="0" err="1">
                <a:effectLst/>
              </a:rPr>
              <a:t>разчупва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Останалите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семейството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отговаряли</a:t>
            </a:r>
            <a:r>
              <a:rPr lang="ru-RU" dirty="0">
                <a:effectLst/>
              </a:rPr>
              <a:t> „</a:t>
            </a:r>
            <a:r>
              <a:rPr lang="ru-RU" i="1" dirty="0">
                <a:effectLst/>
              </a:rPr>
              <a:t>Амин! Дай, Боже</a:t>
            </a:r>
            <a:r>
              <a:rPr lang="ru-RU" dirty="0">
                <a:effectLst/>
              </a:rPr>
              <a:t>„.</a:t>
            </a:r>
          </a:p>
          <a:p>
            <a:pPr marL="36900" indent="0">
              <a:buNone/>
            </a:pPr>
            <a:r>
              <a:rPr lang="ru-RU" dirty="0" err="1">
                <a:effectLst/>
              </a:rPr>
              <a:t>Питката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наричана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още</a:t>
            </a:r>
            <a:r>
              <a:rPr lang="ru-RU" dirty="0">
                <a:effectLst/>
              </a:rPr>
              <a:t> „</a:t>
            </a:r>
            <a:r>
              <a:rPr lang="ru-RU" dirty="0" err="1">
                <a:effectLst/>
              </a:rPr>
              <a:t>боговица</a:t>
            </a:r>
            <a:r>
              <a:rPr lang="ru-RU" dirty="0">
                <a:effectLst/>
              </a:rPr>
              <a:t>“ или „</a:t>
            </a:r>
            <a:r>
              <a:rPr lang="ru-RU" dirty="0" err="1">
                <a:effectLst/>
              </a:rPr>
              <a:t>бъдняк</a:t>
            </a:r>
            <a:r>
              <a:rPr lang="ru-RU" dirty="0">
                <a:effectLst/>
              </a:rPr>
              <a:t>“ е </a:t>
            </a:r>
            <a:r>
              <a:rPr lang="ru-RU" dirty="0" err="1">
                <a:effectLst/>
              </a:rPr>
              <a:t>кръгла</a:t>
            </a:r>
            <a:r>
              <a:rPr lang="ru-RU" dirty="0">
                <a:effectLst/>
              </a:rPr>
              <a:t> и </a:t>
            </a:r>
            <a:r>
              <a:rPr lang="ru-RU" dirty="0" err="1">
                <a:effectLst/>
              </a:rPr>
              <a:t>символизира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безконечността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цикличността</a:t>
            </a:r>
            <a:r>
              <a:rPr lang="ru-RU" dirty="0">
                <a:effectLst/>
              </a:rPr>
              <a:t> в живота, </a:t>
            </a:r>
            <a:r>
              <a:rPr lang="ru-RU" dirty="0" err="1">
                <a:effectLst/>
              </a:rPr>
              <a:t>като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нея</a:t>
            </a:r>
            <a:r>
              <a:rPr lang="ru-RU" dirty="0">
                <a:effectLst/>
              </a:rPr>
              <a:t> се </a:t>
            </a:r>
            <a:r>
              <a:rPr lang="ru-RU" dirty="0" err="1">
                <a:effectLst/>
              </a:rPr>
              <a:t>слага</a:t>
            </a:r>
            <a:r>
              <a:rPr lang="ru-RU" dirty="0">
                <a:effectLst/>
              </a:rPr>
              <a:t> и монета – символ на благополучие. </a:t>
            </a:r>
            <a:r>
              <a:rPr lang="ru-RU" dirty="0" err="1">
                <a:effectLst/>
              </a:rPr>
              <a:t>Украсява</a:t>
            </a:r>
            <a:r>
              <a:rPr lang="ru-RU" dirty="0">
                <a:effectLst/>
              </a:rPr>
              <a:t> се с </a:t>
            </a:r>
            <a:r>
              <a:rPr lang="ru-RU" dirty="0" err="1">
                <a:effectLst/>
              </a:rPr>
              <a:t>форми</a:t>
            </a:r>
            <a:r>
              <a:rPr lang="ru-RU" dirty="0">
                <a:effectLst/>
              </a:rPr>
              <a:t> от тесто, </a:t>
            </a:r>
            <a:r>
              <a:rPr lang="ru-RU" dirty="0" err="1">
                <a:effectLst/>
              </a:rPr>
              <a:t>изобразяващи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кръстове</a:t>
            </a:r>
            <a:r>
              <a:rPr lang="ru-RU" dirty="0">
                <a:effectLst/>
              </a:rPr>
              <a:t>, рало, узрели </a:t>
            </a:r>
            <a:r>
              <a:rPr lang="ru-RU" dirty="0" err="1">
                <a:effectLst/>
              </a:rPr>
              <a:t>класове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животни</a:t>
            </a:r>
            <a:r>
              <a:rPr lang="ru-RU" dirty="0">
                <a:effectLst/>
              </a:rPr>
              <a:t> или </a:t>
            </a:r>
            <a:r>
              <a:rPr lang="ru-RU" dirty="0" err="1">
                <a:effectLst/>
              </a:rPr>
              <a:t>плодове</a:t>
            </a:r>
            <a:r>
              <a:rPr lang="ru-RU" dirty="0">
                <a:effectLst/>
              </a:rPr>
              <a:t> – </a:t>
            </a:r>
            <a:r>
              <a:rPr lang="ru-RU" dirty="0" err="1">
                <a:effectLst/>
              </a:rPr>
              <a:t>символи</a:t>
            </a:r>
            <a:r>
              <a:rPr lang="ru-RU" dirty="0">
                <a:effectLst/>
              </a:rPr>
              <a:t> за благополучие и плодородие. На </a:t>
            </a:r>
            <a:r>
              <a:rPr lang="ru-RU" dirty="0" err="1">
                <a:effectLst/>
              </a:rPr>
              <a:t>този</a:t>
            </a:r>
            <a:r>
              <a:rPr lang="ru-RU" dirty="0">
                <a:effectLst/>
              </a:rPr>
              <a:t>, на </a:t>
            </a:r>
            <a:r>
              <a:rPr lang="ru-RU" dirty="0" err="1">
                <a:effectLst/>
              </a:rPr>
              <a:t>който</a:t>
            </a:r>
            <a:r>
              <a:rPr lang="ru-RU" dirty="0">
                <a:effectLst/>
              </a:rPr>
              <a:t> се </a:t>
            </a:r>
            <a:r>
              <a:rPr lang="ru-RU" dirty="0" err="1">
                <a:effectLst/>
              </a:rPr>
              <a:t>падне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паричката</a:t>
            </a:r>
            <a:r>
              <a:rPr lang="ru-RU" dirty="0">
                <a:effectLst/>
              </a:rPr>
              <a:t> е </a:t>
            </a:r>
            <a:r>
              <a:rPr lang="ru-RU" dirty="0" err="1">
                <a:effectLst/>
              </a:rPr>
              <a:t>отредено</a:t>
            </a:r>
            <a:r>
              <a:rPr lang="ru-RU" dirty="0">
                <a:effectLst/>
              </a:rPr>
              <a:t> и </a:t>
            </a:r>
            <a:r>
              <a:rPr lang="ru-RU" dirty="0" err="1">
                <a:effectLst/>
              </a:rPr>
              <a:t>най-голямото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щастие</a:t>
            </a:r>
            <a:r>
              <a:rPr lang="ru-RU" dirty="0">
                <a:effectLst/>
              </a:rPr>
              <a:t> и благополучие </a:t>
            </a:r>
            <a:r>
              <a:rPr lang="ru-RU" dirty="0" err="1">
                <a:effectLst/>
              </a:rPr>
              <a:t>през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следващата</a:t>
            </a:r>
            <a:r>
              <a:rPr lang="ru-RU" dirty="0">
                <a:effectLst/>
              </a:rPr>
              <a:t> година.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4923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СНИМКИ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818" y="1364898"/>
            <a:ext cx="4762500" cy="3171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676" y="2360238"/>
            <a:ext cx="4762500" cy="326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046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ДАТИ НА ПРАЗНИЦИТЕ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КОЛЕДА   25 ДЕКЕМВРИ</a:t>
            </a:r>
          </a:p>
          <a:p>
            <a:r>
              <a:rPr lang="bg-BG" dirty="0" smtClean="0"/>
              <a:t>БЪДНИ ВЕЧЕР   24 ДЕКЕМВРИ</a:t>
            </a:r>
          </a:p>
          <a:p>
            <a:r>
              <a:rPr lang="bg-BG" dirty="0" smtClean="0"/>
              <a:t>НОВА ГОДИНА    31 ДЕКЕМВРИ СРЕЩУ 1 ЯНУАРИ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8292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СНИМКИ</a:t>
            </a:r>
            <a:br>
              <a:rPr lang="bg-BG" dirty="0" smtClean="0"/>
            </a:br>
            <a:r>
              <a:rPr lang="bg-BG" dirty="0" smtClean="0"/>
              <a:t>БЪДНИ ВЕЧЕР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78" y="1580050"/>
            <a:ext cx="5468008" cy="3139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698" y="2411506"/>
            <a:ext cx="6131859" cy="4087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122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СНИМКИ</a:t>
            </a:r>
            <a:br>
              <a:rPr lang="bg-BG" dirty="0" smtClean="0"/>
            </a:br>
            <a:r>
              <a:rPr lang="bg-BG" dirty="0" smtClean="0"/>
              <a:t>КОЛЕДА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bg-BG" dirty="0" err="1" smtClean="0"/>
              <a:t>Гр.Габрово</a:t>
            </a:r>
            <a:r>
              <a:rPr lang="bg-BG" dirty="0" smtClean="0"/>
              <a:t>                                                       </a:t>
            </a:r>
            <a:r>
              <a:rPr lang="bg-BG" dirty="0" err="1" smtClean="0"/>
              <a:t>Гр.София</a:t>
            </a:r>
            <a:endParaRPr lang="bg-BG" dirty="0" smtClean="0"/>
          </a:p>
          <a:p>
            <a:pPr marL="36900" indent="0">
              <a:buNone/>
            </a:pPr>
            <a:r>
              <a:rPr lang="bg-BG" dirty="0"/>
              <a:t> </a:t>
            </a:r>
            <a:r>
              <a:rPr lang="bg-BG" dirty="0" smtClean="0"/>
              <a:t>                                                                         </a:t>
            </a:r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17" y="2224378"/>
            <a:ext cx="4561397" cy="4539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548" y="2224378"/>
            <a:ext cx="5657009" cy="4391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978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лоча">
  <a:themeElements>
    <a:clrScheme name="Плоча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Плоча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лоч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Плоча</Template>
  <TotalTime>50</TotalTime>
  <Words>614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Calisto MT</vt:lpstr>
      <vt:lpstr>Trebuchet MS</vt:lpstr>
      <vt:lpstr>Wingdings 2</vt:lpstr>
      <vt:lpstr>Плоча</vt:lpstr>
      <vt:lpstr>                    КОЛЕДА В БЪЛГАРИЯ                             Ирем Ахмед                                      6.б клас</vt:lpstr>
      <vt:lpstr>Традиции и обичаи</vt:lpstr>
      <vt:lpstr>РОЖДЕСТВО ХРИСТОВО</vt:lpstr>
      <vt:lpstr>Содена питка за Бъдни вечер е стар коледен обичай </vt:lpstr>
      <vt:lpstr>СНИМКИ</vt:lpstr>
      <vt:lpstr>ДАТИ НА ПРАЗНИЦИТЕ</vt:lpstr>
      <vt:lpstr>СНИМКИ БЪДНИ ВЕЧЕР</vt:lpstr>
      <vt:lpstr>СНИМКИ КОЛЕДА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КОЛЕДА В БЪЛГАРИЯ                             Ирем Ахмед                                      6б</dc:title>
  <dc:creator>Acer E3-111</dc:creator>
  <cp:lastModifiedBy>Dora Angelova</cp:lastModifiedBy>
  <cp:revision>8</cp:revision>
  <dcterms:created xsi:type="dcterms:W3CDTF">2021-11-11T17:31:54Z</dcterms:created>
  <dcterms:modified xsi:type="dcterms:W3CDTF">2021-11-11T18:39:12Z</dcterms:modified>
</cp:coreProperties>
</file>