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69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E695A4-90B7-452B-850C-37B79E0E0176}">
          <p14:sldIdLst>
            <p14:sldId id="256"/>
            <p14:sldId id="269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 PC" initials="MP" lastIdx="1" clrIdx="0">
    <p:extLst>
      <p:ext uri="{19B8F6BF-5375-455C-9EA6-DF929625EA0E}">
        <p15:presenceInfo xmlns:p15="http://schemas.microsoft.com/office/powerpoint/2012/main" userId="My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00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3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8650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6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5934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3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52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2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8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5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1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0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0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13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5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2492" y="1379482"/>
            <a:ext cx="9649686" cy="2121364"/>
          </a:xfrm>
        </p:spPr>
        <p:txBody>
          <a:bodyPr>
            <a:normAutofit/>
          </a:bodyPr>
          <a:lstStyle/>
          <a:p>
            <a:pPr algn="ctr"/>
            <a:r>
              <a:rPr lang="bg-BG" sz="6000" dirty="0" smtClean="0"/>
              <a:t>Зимни </a:t>
            </a:r>
            <a:r>
              <a:rPr lang="bg-BG" sz="6000" dirty="0" smtClean="0"/>
              <a:t>празници през Декември в България</a:t>
            </a:r>
            <a:endParaRPr lang="bg-BG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532327" y="5997600"/>
            <a:ext cx="4659673" cy="860400"/>
          </a:xfrm>
        </p:spPr>
        <p:txBody>
          <a:bodyPr/>
          <a:lstStyle/>
          <a:p>
            <a:pPr algn="r"/>
            <a:r>
              <a:rPr lang="bg-BG" dirty="0" smtClean="0"/>
              <a:t>Гергана Бориславова Георгиева </a:t>
            </a:r>
          </a:p>
          <a:p>
            <a:pPr algn="r"/>
            <a:r>
              <a:rPr lang="bg-BG" dirty="0" smtClean="0"/>
              <a:t>клас: 5а  №6</a:t>
            </a:r>
            <a:endParaRPr lang="bg-BG" dirty="0"/>
          </a:p>
        </p:txBody>
      </p:sp>
      <p:sp>
        <p:nvSpPr>
          <p:cNvPr id="11" name="4-Point Star 10"/>
          <p:cNvSpPr/>
          <p:nvPr/>
        </p:nvSpPr>
        <p:spPr>
          <a:xfrm>
            <a:off x="3853544" y="966651"/>
            <a:ext cx="365760" cy="412831"/>
          </a:xfrm>
          <a:prstGeom prst="star4">
            <a:avLst>
              <a:gd name="adj" fmla="val 116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4-Point Star 11"/>
          <p:cNvSpPr/>
          <p:nvPr/>
        </p:nvSpPr>
        <p:spPr>
          <a:xfrm>
            <a:off x="9332912" y="3394594"/>
            <a:ext cx="313508" cy="315257"/>
          </a:xfrm>
          <a:prstGeom prst="star4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4-Point Star 12"/>
          <p:cNvSpPr/>
          <p:nvPr/>
        </p:nvSpPr>
        <p:spPr>
          <a:xfrm>
            <a:off x="6714309" y="4176626"/>
            <a:ext cx="339634" cy="369248"/>
          </a:xfrm>
          <a:prstGeom prst="star4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4-Point Star 13"/>
          <p:cNvSpPr/>
          <p:nvPr/>
        </p:nvSpPr>
        <p:spPr>
          <a:xfrm>
            <a:off x="3108960" y="3709851"/>
            <a:ext cx="248194" cy="261258"/>
          </a:xfrm>
          <a:prstGeom prst="star4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87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99767"/>
            <a:ext cx="8915399" cy="1468800"/>
          </a:xfrm>
        </p:spPr>
        <p:txBody>
          <a:bodyPr/>
          <a:lstStyle/>
          <a:p>
            <a:r>
              <a:rPr lang="bg-BG" dirty="0" smtClean="0"/>
              <a:t>Нова Година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7360" y="1868568"/>
            <a:ext cx="6492238" cy="33696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100" dirty="0"/>
              <a:t>	</a:t>
            </a:r>
            <a:r>
              <a:rPr lang="ru-RU" sz="2100" dirty="0" smtClean="0"/>
              <a:t>Hова </a:t>
            </a:r>
            <a:r>
              <a:rPr lang="ru-RU" sz="2100" dirty="0"/>
              <a:t>година е </a:t>
            </a:r>
            <a:r>
              <a:rPr lang="ru-RU" sz="2100" dirty="0" smtClean="0"/>
              <a:t>празник, </a:t>
            </a:r>
            <a:r>
              <a:rPr lang="ru-RU" sz="2100" dirty="0"/>
              <a:t>при който се отбелязва краят на текущата и началото на следващата календарна </a:t>
            </a:r>
            <a:r>
              <a:rPr lang="ru-RU" sz="2100" dirty="0" smtClean="0"/>
              <a:t>година. </a:t>
            </a:r>
            <a:r>
              <a:rPr lang="ru-RU" sz="2100" dirty="0"/>
              <a:t>Трапезата на първия ден от новата година трябва да бъде обилна и разнообразна, за да бъде такава и през цялата година. В първия ден от новата година по къщите обикалят сурвакари, които поздравяват домакините и наричат за здраве и берекет. По тази причина денят се нарича още </a:t>
            </a:r>
            <a:r>
              <a:rPr lang="ru-RU" sz="2100" dirty="0" smtClean="0"/>
              <a:t>Сурваки. </a:t>
            </a:r>
            <a:r>
              <a:rPr lang="ru-RU" sz="2100" dirty="0"/>
              <a:t>Новогодишното сурвакане се счита за продължение на коледарските благословии, които се отправят от коледарите.</a:t>
            </a:r>
          </a:p>
          <a:p>
            <a:pPr algn="just"/>
            <a:r>
              <a:rPr lang="ru-RU" sz="2100" dirty="0"/>
              <a:t>	</a:t>
            </a:r>
            <a:r>
              <a:rPr lang="ru-RU" sz="2100" dirty="0" smtClean="0"/>
              <a:t>Сурвачките </a:t>
            </a:r>
            <a:r>
              <a:rPr lang="ru-RU" sz="2100" dirty="0"/>
              <a:t>традиционно са изработени от дрен, защото се счита за най-здравото дърво. Украсява се с различни неща, като традиционно се поставят нанизи от пуканки, разноцветни вълнени конци, сушени плодове и монети. </a:t>
            </a:r>
          </a:p>
          <a:p>
            <a:pPr algn="just"/>
            <a:endParaRPr lang="bg-BG" dirty="0"/>
          </a:p>
        </p:txBody>
      </p:sp>
      <p:pic>
        <p:nvPicPr>
          <p:cNvPr id="9220" name="Picture 4" descr="Нова година на кръчма е два пъти по-скъпо от празнуване „на домашно“ –  Българи в Испания | ИСБ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6877">
            <a:off x="8229598" y="3764000"/>
            <a:ext cx="3539068" cy="235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Нова година – У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794">
            <a:off x="8229598" y="688878"/>
            <a:ext cx="3539068" cy="235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95100">
            <a:off x="1459305" y="4947785"/>
            <a:ext cx="2596647" cy="1687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704" y="4943689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407" y="3161211"/>
            <a:ext cx="7416936" cy="771288"/>
          </a:xfrm>
        </p:spPr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bg-BG" dirty="0"/>
          </a:p>
        </p:txBody>
      </p:sp>
      <p:sp>
        <p:nvSpPr>
          <p:cNvPr id="3" name="4-Point Star 2"/>
          <p:cNvSpPr/>
          <p:nvPr/>
        </p:nvSpPr>
        <p:spPr>
          <a:xfrm>
            <a:off x="8769927" y="4308764"/>
            <a:ext cx="290946" cy="304800"/>
          </a:xfrm>
          <a:prstGeom prst="star4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5-Point Star 3"/>
          <p:cNvSpPr/>
          <p:nvPr/>
        </p:nvSpPr>
        <p:spPr>
          <a:xfrm>
            <a:off x="7994073" y="1593273"/>
            <a:ext cx="360218" cy="346363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5-Point Star 4"/>
          <p:cNvSpPr/>
          <p:nvPr/>
        </p:nvSpPr>
        <p:spPr>
          <a:xfrm>
            <a:off x="2050473" y="4197926"/>
            <a:ext cx="374072" cy="415637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4-Point Star 5"/>
          <p:cNvSpPr/>
          <p:nvPr/>
        </p:nvSpPr>
        <p:spPr>
          <a:xfrm>
            <a:off x="4682836" y="1399309"/>
            <a:ext cx="180109" cy="1939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4-Point Star 6"/>
          <p:cNvSpPr/>
          <p:nvPr/>
        </p:nvSpPr>
        <p:spPr>
          <a:xfrm>
            <a:off x="11416145" y="5721927"/>
            <a:ext cx="207819" cy="22167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4-Point Star 7"/>
          <p:cNvSpPr/>
          <p:nvPr/>
        </p:nvSpPr>
        <p:spPr>
          <a:xfrm>
            <a:off x="665018" y="1593273"/>
            <a:ext cx="332509" cy="34636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4-Point Star 8"/>
          <p:cNvSpPr/>
          <p:nvPr/>
        </p:nvSpPr>
        <p:spPr>
          <a:xfrm>
            <a:off x="11416145" y="1704109"/>
            <a:ext cx="207819" cy="37407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4-Point Star 9"/>
          <p:cNvSpPr/>
          <p:nvPr/>
        </p:nvSpPr>
        <p:spPr>
          <a:xfrm>
            <a:off x="5098473" y="6165273"/>
            <a:ext cx="152400" cy="13854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4-Point Star 10"/>
          <p:cNvSpPr/>
          <p:nvPr/>
        </p:nvSpPr>
        <p:spPr>
          <a:xfrm>
            <a:off x="10834255" y="3685309"/>
            <a:ext cx="166254" cy="24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4-Point Star 11"/>
          <p:cNvSpPr/>
          <p:nvPr/>
        </p:nvSpPr>
        <p:spPr>
          <a:xfrm>
            <a:off x="997527" y="5943600"/>
            <a:ext cx="249382" cy="36021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84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503" y="235228"/>
            <a:ext cx="9349241" cy="41520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bg-BG" sz="1800" dirty="0" smtClean="0"/>
              <a:t>В основата на българските народни празници и обичаи е народния светоглед</a:t>
            </a:r>
            <a:r>
              <a:rPr lang="en-US" sz="1800" dirty="0" smtClean="0"/>
              <a:t>-</a:t>
            </a:r>
            <a:r>
              <a:rPr lang="bg-BG" sz="1800" dirty="0" smtClean="0"/>
              <a:t>знания и представи за света, както и взаимовръзките в природата и обществото. Виждането за тях е свързващото между стопанската дейност и празнично</a:t>
            </a:r>
            <a:r>
              <a:rPr lang="en-US" sz="1800" dirty="0" smtClean="0"/>
              <a:t>-</a:t>
            </a:r>
            <a:r>
              <a:rPr lang="bg-BG" sz="1800" dirty="0" smtClean="0"/>
              <a:t>обредната система.</a:t>
            </a:r>
          </a:p>
          <a:p>
            <a:pPr marL="0" indent="0">
              <a:buNone/>
            </a:pPr>
            <a:r>
              <a:rPr lang="bg-BG" sz="2000" dirty="0" smtClean="0"/>
              <a:t>	 За да удовлетвори потребностите си, свързани с добрата реколта, здраве на домашните животни, здраве и благополучие в семейството, човекът въздейства върху природата. Конкретния начин на въздействие се определя от знанията и представите за нейната същност и взаимовръзките в нея. </a:t>
            </a:r>
          </a:p>
        </p:txBody>
      </p:sp>
      <p:sp>
        <p:nvSpPr>
          <p:cNvPr id="7" name="Smiley Face 6"/>
          <p:cNvSpPr/>
          <p:nvPr/>
        </p:nvSpPr>
        <p:spPr>
          <a:xfrm>
            <a:off x="2508069" y="1031967"/>
            <a:ext cx="326572" cy="313508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AutoShape 2" descr="Зимни празници и обичаи | БЪЛГАРСКИТЕ ПРАЗНИЦИ"/>
          <p:cNvSpPr>
            <a:spLocks noChangeAspect="1" noChangeArrowheads="1"/>
          </p:cNvSpPr>
          <p:nvPr/>
        </p:nvSpPr>
        <p:spPr bwMode="auto">
          <a:xfrm>
            <a:off x="2964088" y="4519749"/>
            <a:ext cx="2129239" cy="212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030" name="Picture 6" descr="Зимни празници и обичаи | БЪЛГАРСКИТЕ ПРАЗНИЦ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7726">
            <a:off x="9353007" y="3997235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3962">
            <a:off x="7145383" y="4619709"/>
            <a:ext cx="2495006" cy="1660313"/>
          </a:xfrm>
          <a:prstGeom prst="rect">
            <a:avLst/>
          </a:prstGeom>
        </p:spPr>
      </p:pic>
      <p:pic>
        <p:nvPicPr>
          <p:cNvPr id="1036" name="Picture 12" descr="Близо 800 кукери гониха зимата и злото в Стара Загора - Parvomai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4569">
            <a:off x="4865534" y="478682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65948">
            <a:off x="2681139" y="4917542"/>
            <a:ext cx="2857500" cy="1600200"/>
          </a:xfrm>
          <a:prstGeom prst="rect">
            <a:avLst/>
          </a:prstGeom>
        </p:spPr>
      </p:pic>
      <p:pic>
        <p:nvPicPr>
          <p:cNvPr id="1040" name="Picture 16" descr="Празнуваме Васильовден! Сурвакари гонят злите сили! | Живот | Новини от  България и Света | 19min.b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1339">
            <a:off x="978468" y="4052106"/>
            <a:ext cx="2033262" cy="135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842" y="574764"/>
            <a:ext cx="8915399" cy="797413"/>
          </a:xfrm>
        </p:spPr>
        <p:txBody>
          <a:bodyPr/>
          <a:lstStyle/>
          <a:p>
            <a:r>
              <a:rPr lang="ru-RU" dirty="0"/>
              <a:t>Зимните празници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669" y="1593669"/>
            <a:ext cx="6348548" cy="26581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	Зимните </a:t>
            </a:r>
            <a:r>
              <a:rPr lang="ru-RU" dirty="0"/>
              <a:t>празници и обичаи са </a:t>
            </a:r>
            <a:r>
              <a:rPr lang="ru-RU" dirty="0" smtClean="0"/>
              <a:t>пълни </a:t>
            </a:r>
            <a:r>
              <a:rPr lang="ru-RU" dirty="0"/>
              <a:t>с гадания и предсказания (за предстоящата стопанска година и за здравето и благополучието в семейството), както и с обреди, чрез които се цели да се повлияе върху бъдещето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 smtClean="0"/>
              <a:t>	В </a:t>
            </a:r>
            <a:r>
              <a:rPr lang="ru-RU" dirty="0"/>
              <a:t>българския фолклор за обичаите, съпътстващи празниците на Света Варвара – Свети Сава (5 декември) и Свети Никола (6 декември), има поговорка: “Варвара вари, Сава пече, Никола гости посреща”.</a:t>
            </a:r>
            <a:endParaRPr lang="bg-BG" dirty="0"/>
          </a:p>
        </p:txBody>
      </p:sp>
      <p:pic>
        <p:nvPicPr>
          <p:cNvPr id="2050" name="Picture 2" descr="Препоръки за резервациите за зимните празници - sliven-new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448" y="4564398"/>
            <a:ext cx="3628707" cy="212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нес е Женска Коледа, започват зимните празници - Trafficnews.bg -  Trafficnews.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41" y="4121144"/>
            <a:ext cx="3593465" cy="233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Зимните празници са най-богатите в обредно отношение - България -  DarikNews.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717" y="1235144"/>
            <a:ext cx="3397524" cy="19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1" y="517333"/>
            <a:ext cx="8915399" cy="1468800"/>
          </a:xfrm>
        </p:spPr>
        <p:txBody>
          <a:bodyPr/>
          <a:lstStyle/>
          <a:p>
            <a:r>
              <a:rPr lang="ru-RU" b="1" dirty="0"/>
              <a:t>Света Варвара</a:t>
            </a:r>
            <a:r>
              <a:rPr lang="ru-RU" dirty="0"/>
              <a:t> 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931" y="2338251"/>
            <a:ext cx="6439988" cy="420623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1900" dirty="0" smtClean="0"/>
              <a:t>	Света </a:t>
            </a:r>
            <a:r>
              <a:rPr lang="ru-RU" sz="1900" dirty="0"/>
              <a:t>Варвара </a:t>
            </a:r>
            <a:r>
              <a:rPr lang="ru-RU" sz="1900" dirty="0" smtClean="0"/>
              <a:t>е християнска великомъченица, </a:t>
            </a:r>
            <a:r>
              <a:rPr lang="ru-RU" sz="1900" dirty="0"/>
              <a:t>родена в края на </a:t>
            </a:r>
            <a:r>
              <a:rPr lang="ru-RU" sz="1900" dirty="0" smtClean="0"/>
              <a:t>трети век. </a:t>
            </a:r>
            <a:r>
              <a:rPr lang="ru-RU" sz="1900" dirty="0"/>
              <a:t>В православието Св. Варвара се смята за покровителка на починалите от внезапна смърт – които са нямали време да се покаят. </a:t>
            </a:r>
            <a:endParaRPr lang="ru-RU" sz="1900" dirty="0" smtClean="0"/>
          </a:p>
          <a:p>
            <a:pPr algn="just"/>
            <a:r>
              <a:rPr lang="ru-RU" dirty="0" smtClean="0"/>
              <a:t>	В </a:t>
            </a:r>
            <a:r>
              <a:rPr lang="ru-RU" dirty="0"/>
              <a:t>някои райони на страната Света Варвара се е считала за покровителка на децата от болести, по-специално от </a:t>
            </a:r>
            <a:r>
              <a:rPr lang="ru-RU" dirty="0" smtClean="0"/>
              <a:t>дребна шарка, </a:t>
            </a:r>
            <a:r>
              <a:rPr lang="ru-RU" dirty="0"/>
              <a:t>и хората я наричали „Баба Шарка“. Жените месели и раздавали за здраве „къпани“ </a:t>
            </a:r>
            <a:r>
              <a:rPr lang="ru-RU" dirty="0" smtClean="0"/>
              <a:t>питки.</a:t>
            </a:r>
            <a:r>
              <a:rPr lang="ru-RU" dirty="0"/>
              <a:t> Питките се намазват с мед за умилостивяване на светицата и „баба Шарка</a:t>
            </a:r>
            <a:r>
              <a:rPr lang="ru-RU" dirty="0" smtClean="0"/>
              <a:t>“.</a:t>
            </a:r>
          </a:p>
          <a:p>
            <a:pPr algn="just"/>
            <a:r>
              <a:rPr lang="ru-RU" dirty="0" smtClean="0"/>
              <a:t> </a:t>
            </a:r>
            <a:r>
              <a:rPr lang="ru-RU" dirty="0" smtClean="0"/>
              <a:t>	В </a:t>
            </a:r>
            <a:r>
              <a:rPr lang="ru-RU" dirty="0"/>
              <a:t>Добруджа, вечерта срещу празника приготвят трапеза за „баба Шарка“, на която поставят паничка с мед, медена питка, съд с вода и пешкир</a:t>
            </a:r>
            <a:r>
              <a:rPr lang="ru-RU" dirty="0" smtClean="0"/>
              <a:t>.</a:t>
            </a:r>
            <a:r>
              <a:rPr lang="ru-RU" dirty="0"/>
              <a:t> Друг обичай е да се вари боб и да се слагат по няколко зърна на коляното на детето и то да ги изяде без ръце. </a:t>
            </a:r>
            <a:endParaRPr lang="ru-RU" dirty="0" smtClean="0"/>
          </a:p>
          <a:p>
            <a:pPr algn="just"/>
            <a:r>
              <a:rPr lang="ru-RU" dirty="0" smtClean="0"/>
              <a:t>	В </a:t>
            </a:r>
            <a:r>
              <a:rPr lang="ru-RU" dirty="0"/>
              <a:t>други райони Света Варвара се почитала като покровителка на домашните птици. Празникът се наричал още Женска Коледа, тъй като девойките се пременяли, обикаляли домовете и пеели песни за здраве.</a:t>
            </a:r>
            <a:endParaRPr lang="bg-BG" sz="1900" dirty="0"/>
          </a:p>
        </p:txBody>
      </p:sp>
      <p:pic>
        <p:nvPicPr>
          <p:cNvPr id="4100" name="Picture 4" descr="Зимните празници започват със Света Варва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627016"/>
            <a:ext cx="2752496" cy="306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63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378822"/>
            <a:ext cx="2035038" cy="797413"/>
          </a:xfrm>
        </p:spPr>
        <p:txBody>
          <a:bodyPr/>
          <a:lstStyle/>
          <a:p>
            <a:r>
              <a:rPr lang="bg-BG" dirty="0" smtClean="0"/>
              <a:t>Сава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6366" y="1267677"/>
            <a:ext cx="8882743" cy="330432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</a:pPr>
            <a:r>
              <a:rPr lang="ru-RU" sz="2200" dirty="0" smtClean="0"/>
              <a:t>	На </a:t>
            </a:r>
            <a:r>
              <a:rPr lang="ru-RU" sz="2200" dirty="0"/>
              <a:t>5 декември Източноправославната църква посвещава на светеца Св. Сава Освещени, построил в края на живота си множество манастири и болници.</a:t>
            </a:r>
          </a:p>
          <a:p>
            <a:pPr algn="just">
              <a:lnSpc>
                <a:spcPct val="90000"/>
              </a:lnSpc>
            </a:pPr>
            <a:r>
              <a:rPr lang="ru-RU" sz="2200" dirty="0" smtClean="0"/>
              <a:t>	В </a:t>
            </a:r>
            <a:r>
              <a:rPr lang="ru-RU" sz="2200" dirty="0"/>
              <a:t>българските предания обаче най-често Сава е представена като светица - покровителка на чумата. Българинът смята, че тя е сестра на Варвара, а неин брат е Св. Никола, чиито празник се отбелязва ден по-късно - на 6 декември. В някои места честват празника като на светец - мъж, покровител на вълците (вълчи пастир). </a:t>
            </a:r>
          </a:p>
          <a:p>
            <a:pPr algn="just"/>
            <a:r>
              <a:rPr lang="ru-RU" sz="2200" dirty="0" smtClean="0"/>
              <a:t>	Обредните </a:t>
            </a:r>
            <a:r>
              <a:rPr lang="ru-RU" sz="2200" dirty="0"/>
              <a:t>практики са сходни като тези за Света Варвара, защото двете сестри подготвят всичко за деня на брат им Никола. “Варвара вари, Сава пече, Никола иде с голямата лъжица и гости гощава.” - казва народната приказка.</a:t>
            </a:r>
          </a:p>
          <a:p>
            <a:pPr algn="just"/>
            <a:r>
              <a:rPr lang="ru-RU" sz="2200" dirty="0" smtClean="0"/>
              <a:t>	Сава </a:t>
            </a:r>
            <a:r>
              <a:rPr lang="ru-RU" sz="2200" dirty="0"/>
              <a:t>е свързана и с плодовитостта, затова на този ден бездетните булки изпълнявали ритуал заедно с най-старата жена в дома.</a:t>
            </a:r>
          </a:p>
          <a:p>
            <a:pPr>
              <a:lnSpc>
                <a:spcPct val="90000"/>
              </a:lnSpc>
            </a:pPr>
            <a:endParaRPr lang="bg-BG" sz="1800" dirty="0"/>
          </a:p>
        </p:txBody>
      </p:sp>
      <p:pic>
        <p:nvPicPr>
          <p:cNvPr id="5124" name="Picture 4" descr="Почитаме Свети Сава и подготвяме трапезата за Никулден ВИДЕ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69" y="4807132"/>
            <a:ext cx="2979511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 Варвара, Сава и Никулден започват Коледните празници - Фак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653" y="4807132"/>
            <a:ext cx="288036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2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0891"/>
            <a:ext cx="3027817" cy="784350"/>
          </a:xfrm>
        </p:spPr>
        <p:txBody>
          <a:bodyPr/>
          <a:lstStyle/>
          <a:p>
            <a:r>
              <a:rPr lang="ru-RU" dirty="0"/>
              <a:t>Никулден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2109" y="1505386"/>
            <a:ext cx="6149839" cy="3824259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600" dirty="0" smtClean="0"/>
              <a:t>	Никулден</a:t>
            </a:r>
            <a:r>
              <a:rPr lang="ru-RU" sz="3600" dirty="0"/>
              <a:t> е един от </a:t>
            </a:r>
            <a:r>
              <a:rPr lang="ru-RU" sz="3600" dirty="0" smtClean="0"/>
              <a:t>важните православни</a:t>
            </a:r>
            <a:r>
              <a:rPr lang="ru-RU" sz="3600" dirty="0"/>
              <a:t> празници. Посветен е </a:t>
            </a:r>
            <a:r>
              <a:rPr lang="ru-RU" sz="3600" dirty="0" smtClean="0"/>
              <a:t>на свети Николай Мирликийски, </a:t>
            </a:r>
            <a:r>
              <a:rPr lang="ru-RU" sz="3600" dirty="0"/>
              <a:t>който се почита като избавител на пленниците и покровител на моряците, пътешествениците, търговците и банкерите. Празникът се отбелязва на 6 декември.</a:t>
            </a:r>
          </a:p>
          <a:p>
            <a:pPr algn="just"/>
            <a:r>
              <a:rPr lang="ru-RU" sz="3600" dirty="0" smtClean="0"/>
              <a:t>	Денят </a:t>
            </a:r>
            <a:r>
              <a:rPr lang="ru-RU" sz="3600" dirty="0"/>
              <a:t>е всенароден празник и се чества и в семействата, в които няма именик. В традицията на празничната маса се сервират </a:t>
            </a:r>
            <a:r>
              <a:rPr lang="ru-RU" sz="3600" dirty="0" smtClean="0"/>
              <a:t>рибни</a:t>
            </a:r>
            <a:r>
              <a:rPr lang="ru-RU" sz="3600" dirty="0"/>
              <a:t> ястия, най-често – пълнен </a:t>
            </a:r>
            <a:r>
              <a:rPr lang="ru-RU" sz="3600" dirty="0" smtClean="0"/>
              <a:t>шаран</a:t>
            </a:r>
            <a:r>
              <a:rPr lang="ru-RU" sz="3600" dirty="0"/>
              <a:t> с орехи.</a:t>
            </a:r>
          </a:p>
          <a:p>
            <a:endParaRPr lang="bg-BG" sz="3600" dirty="0"/>
          </a:p>
        </p:txBody>
      </p:sp>
      <p:pic>
        <p:nvPicPr>
          <p:cNvPr id="6148" name="Picture 4" descr="Как се празнува Никулден в България? | Vivus.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10" y="4741817"/>
            <a:ext cx="3055425" cy="198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Никулден е! Празнуваме всички, не само имениците - PlovdivNow.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948" y="600891"/>
            <a:ext cx="3123202" cy="364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Никулден имен ден 6 декември 2021, всичко за празн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64" y="4565174"/>
            <a:ext cx="2613059" cy="199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9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52696"/>
            <a:ext cx="2975565" cy="56228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Игнажден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5738" y="1322506"/>
            <a:ext cx="7065622" cy="489798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	Векове </a:t>
            </a:r>
            <a:r>
              <a:rPr lang="ru-RU" dirty="0"/>
              <a:t>наред дедите ни смятали дните около най-късата нощ за началото на Новата година. Затова не бива да ни учудва, че коледно-новогодишните обреди и обичаи, съхранени в българския фолклор, са едни от най-богатите. За начало им е отреден 20 декември, Игнажден</a:t>
            </a:r>
            <a:r>
              <a:rPr lang="ru-RU" dirty="0" smtClean="0"/>
              <a:t>.</a:t>
            </a:r>
          </a:p>
          <a:p>
            <a:pPr algn="just"/>
            <a:r>
              <a:rPr lang="ru-RU" sz="2200" dirty="0" smtClean="0"/>
              <a:t>Игнажден</a:t>
            </a:r>
            <a:r>
              <a:rPr lang="ru-RU" sz="2200" dirty="0"/>
              <a:t> е ден, в който се почита свети </a:t>
            </a:r>
            <a:r>
              <a:rPr lang="ru-RU" dirty="0" smtClean="0"/>
              <a:t>Игнатий </a:t>
            </a:r>
            <a:r>
              <a:rPr lang="ru-RU" sz="2200" dirty="0" smtClean="0"/>
              <a:t>Богоносец.</a:t>
            </a:r>
          </a:p>
          <a:p>
            <a:pPr algn="just"/>
            <a:r>
              <a:rPr lang="ru-RU" sz="2200" dirty="0" smtClean="0"/>
              <a:t> </a:t>
            </a:r>
            <a:r>
              <a:rPr lang="ru-RU" sz="2200" dirty="0" smtClean="0"/>
              <a:t>	В </a:t>
            </a:r>
            <a:r>
              <a:rPr lang="ru-RU" sz="2200" dirty="0"/>
              <a:t>Източна България на този ден е първата коледна вечеря. Трапезата е изцяло постна. Празникът се свързва със зимното слънцестоене и се смята за началото на новата година. Нарича се още Млада година, Нов ден, Млад месец, Полаз или Полазовден</a:t>
            </a:r>
            <a:r>
              <a:rPr lang="en-US" sz="2200" dirty="0"/>
              <a:t>.</a:t>
            </a:r>
            <a:endParaRPr lang="bg-BG" sz="2200" dirty="0"/>
          </a:p>
          <a:p>
            <a:pPr algn="just"/>
            <a:r>
              <a:rPr lang="ru-RU" sz="2200" dirty="0" smtClean="0"/>
              <a:t>	Най-характерен </a:t>
            </a:r>
            <a:r>
              <a:rPr lang="ru-RU" sz="2200" dirty="0"/>
              <a:t>за празника е обичаят „полазване“. От това кой ще влезе пръв в къщата на Игнажден се гадае каква ще бъде и следващата година. Ако „сполезът“ е добър, то и в къщата през цялата година ще има благоденствие и успех във всичко.</a:t>
            </a:r>
          </a:p>
          <a:p>
            <a:pPr algn="just"/>
            <a:r>
              <a:rPr lang="ru-RU" sz="2200" dirty="0" smtClean="0"/>
              <a:t>	Когато </a:t>
            </a:r>
            <a:r>
              <a:rPr lang="ru-RU" sz="2200" dirty="0"/>
              <a:t>сполазникът влезе в двора, той поздравява с новата година и преди да влезе в къщата взима от дръвника някоя пръчка. С нея разбърква огнището и отправя пожелния.</a:t>
            </a:r>
          </a:p>
          <a:p>
            <a:endParaRPr lang="bg-BG" sz="2200" dirty="0"/>
          </a:p>
        </p:txBody>
      </p:sp>
      <p:pic>
        <p:nvPicPr>
          <p:cNvPr id="7172" name="Picture 4" descr="Игнажден е, внимавайте кой ще ви &quot;полази&quot;! - Общество - Стандарт Ню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60" y="4084697"/>
            <a:ext cx="3310640" cy="213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Игнажден е! Не се дава нищо в заем! | Плевен За Плев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60" y="1210868"/>
            <a:ext cx="3270925" cy="232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503" y="13855"/>
            <a:ext cx="8915399" cy="1468800"/>
          </a:xfrm>
        </p:spPr>
        <p:txBody>
          <a:bodyPr/>
          <a:lstStyle/>
          <a:p>
            <a:r>
              <a:rPr lang="bg-BG" b="1" dirty="0"/>
              <a:t>Бъдни </a:t>
            </a:r>
            <a:r>
              <a:rPr lang="bg-BG" b="1" dirty="0" smtClean="0"/>
              <a:t>вечер</a:t>
            </a:r>
            <a:r>
              <a:rPr lang="bg-BG" b="1" dirty="0"/>
              <a:t/>
            </a:r>
            <a:br>
              <a:rPr lang="bg-BG" b="1" dirty="0"/>
            </a:b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8503" y="1031966"/>
            <a:ext cx="5209313" cy="582603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600" dirty="0" smtClean="0"/>
              <a:t>	На </a:t>
            </a:r>
            <a:r>
              <a:rPr lang="ru-RU" sz="2600" dirty="0"/>
              <a:t>24 декември е </a:t>
            </a:r>
            <a:r>
              <a:rPr lang="ru-RU" sz="2600" dirty="0" smtClean="0"/>
              <a:t>Бъдни Вечер, </a:t>
            </a:r>
            <a:r>
              <a:rPr lang="ru-RU" sz="2600" dirty="0"/>
              <a:t>а на 25 - Рождество Христово </a:t>
            </a:r>
            <a:r>
              <a:rPr lang="ru-RU" sz="2600" dirty="0" smtClean="0"/>
              <a:t>– Коледа</a:t>
            </a:r>
            <a:r>
              <a:rPr lang="ru-RU" sz="2600" dirty="0"/>
              <a:t>. </a:t>
            </a:r>
            <a:r>
              <a:rPr lang="ru-RU" sz="2600" dirty="0" smtClean="0"/>
              <a:t>На </a:t>
            </a:r>
            <a:r>
              <a:rPr lang="ru-RU" sz="2600" dirty="0"/>
              <a:t>обредната трапеза за Бъдни вечер се слагат 7, 9 или 11 постни ястия: варен </a:t>
            </a:r>
            <a:r>
              <a:rPr lang="ru-RU" sz="2600" dirty="0" smtClean="0"/>
              <a:t>боб, </a:t>
            </a:r>
            <a:r>
              <a:rPr lang="ru-RU" sz="2600" dirty="0"/>
              <a:t>пълнени с </a:t>
            </a:r>
            <a:r>
              <a:rPr lang="ru-RU" sz="2600" dirty="0" smtClean="0"/>
              <a:t>чушки ориз или сарми, </a:t>
            </a:r>
            <a:r>
              <a:rPr lang="ru-RU" sz="2600" dirty="0"/>
              <a:t>тиквеник, </a:t>
            </a:r>
            <a:r>
              <a:rPr lang="ru-RU" sz="2600" dirty="0" smtClean="0"/>
              <a:t>чесън</a:t>
            </a:r>
            <a:r>
              <a:rPr lang="ru-RU" sz="2600" dirty="0"/>
              <a:t>, </a:t>
            </a:r>
            <a:r>
              <a:rPr lang="ru-RU" sz="2600" dirty="0" smtClean="0"/>
              <a:t>орехи</a:t>
            </a:r>
            <a:r>
              <a:rPr lang="ru-RU" sz="2600" dirty="0"/>
              <a:t>, жито, плодове, обреден </a:t>
            </a:r>
            <a:r>
              <a:rPr lang="ru-RU" sz="2600" dirty="0" smtClean="0"/>
              <a:t>хляб, баница. Най-възрастният </a:t>
            </a:r>
            <a:r>
              <a:rPr lang="ru-RU" sz="2600" dirty="0"/>
              <a:t>мъж в дома запалва огъня. Той се подклажда от </a:t>
            </a:r>
            <a:r>
              <a:rPr lang="ru-RU" sz="2600" dirty="0" smtClean="0"/>
              <a:t>бъдник </a:t>
            </a:r>
            <a:r>
              <a:rPr lang="ru-RU" sz="2600" dirty="0"/>
              <a:t>- специално отсечено дъбово или крушово дърво, което трябва да гори през цялата нощ. </a:t>
            </a:r>
            <a:r>
              <a:rPr lang="ru-RU" sz="2600" dirty="0" smtClean="0"/>
              <a:t>Вечерята </a:t>
            </a:r>
            <a:r>
              <a:rPr lang="ru-RU" sz="2600" dirty="0"/>
              <a:t>трябва да се започне рано, за да узреят рано житата, никой не бива да става от </a:t>
            </a:r>
            <a:r>
              <a:rPr lang="ru-RU" sz="2600" dirty="0" smtClean="0"/>
              <a:t>нея. </a:t>
            </a:r>
            <a:r>
              <a:rPr lang="ru-RU" sz="2600" dirty="0"/>
              <a:t>Трапезата задължително се подрежда около огнището, така че всички да са с лице към него, защото се вярва, че огнището е святото място в </a:t>
            </a:r>
            <a:r>
              <a:rPr lang="ru-RU" sz="2600" dirty="0" smtClean="0"/>
              <a:t>дома. </a:t>
            </a:r>
            <a:r>
              <a:rPr lang="ru-RU" sz="2600" dirty="0"/>
              <a:t>След </a:t>
            </a:r>
            <a:r>
              <a:rPr lang="ru-RU" sz="2600" dirty="0" smtClean="0"/>
              <a:t>прикадяването </a:t>
            </a:r>
            <a:r>
              <a:rPr lang="ru-RU" sz="2600" dirty="0"/>
              <a:t>на трапезата, произнасянето на благословиите и благопожеланията се пристъпва към обредното разчупване на боговицата. </a:t>
            </a:r>
            <a:r>
              <a:rPr lang="ru-RU" sz="2600" dirty="0" smtClean="0"/>
              <a:t>	Първото </a:t>
            </a:r>
            <a:r>
              <a:rPr lang="ru-RU" sz="2600" dirty="0"/>
              <a:t>парче се нарича на умрелите и се оставя на иконата, следващите се раздават по съответния ред на всеки член от семейството и на домашните </a:t>
            </a:r>
            <a:r>
              <a:rPr lang="ru-RU" sz="2600" dirty="0" smtClean="0"/>
              <a:t>животни</a:t>
            </a:r>
            <a:r>
              <a:rPr lang="ru-RU" dirty="0" smtClean="0"/>
              <a:t>.</a:t>
            </a:r>
          </a:p>
          <a:p>
            <a:pPr algn="just"/>
            <a:endParaRPr lang="bg-BG" dirty="0"/>
          </a:p>
        </p:txBody>
      </p:sp>
      <p:pic>
        <p:nvPicPr>
          <p:cNvPr id="8196" name="Picture 4" descr="ПОДГОТОВКА ЗА КОЛЕДНО-НОВОГОДИШНИТЕ ПРАЗНИЦИ. БЪДНИ ВЕЧЕР. КОЛЕД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152" y="3546586"/>
            <a:ext cx="4207419" cy="298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Бъдни вечер и Коледа - България 21 ве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152" y="1031966"/>
            <a:ext cx="4207419" cy="237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8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Бъдни вечер иде! Знаете ли традициите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8634">
            <a:off x="9017182" y="497386"/>
            <a:ext cx="2919444" cy="189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656" y="574765"/>
            <a:ext cx="2119448" cy="749571"/>
          </a:xfrm>
        </p:spPr>
        <p:txBody>
          <a:bodyPr/>
          <a:lstStyle/>
          <a:p>
            <a:r>
              <a:rPr lang="bg-BG" b="1" dirty="0"/>
              <a:t>Коледа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2657" y="1463040"/>
            <a:ext cx="6939640" cy="53949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	На </a:t>
            </a:r>
            <a:r>
              <a:rPr lang="ru-RU" dirty="0"/>
              <a:t>25 декември е Рождество Христово. На обредната трапеза се слагат прясна пита, баница с месо, млечница, печен дроб, пастърма със зеле, печена кокошка,  печено месо. Най-богатия в обредно отношение зимен празник и един от най-големите годишни празници, познат в цялата българска територия. </a:t>
            </a:r>
            <a:endParaRPr lang="ru-RU" dirty="0" smtClean="0"/>
          </a:p>
          <a:p>
            <a:pPr algn="just"/>
            <a:r>
              <a:rPr lang="ru-RU" dirty="0" smtClean="0"/>
              <a:t>	Обичая </a:t>
            </a:r>
            <a:r>
              <a:rPr lang="ru-RU" dirty="0"/>
              <a:t>Коледуване -</a:t>
            </a:r>
            <a:br>
              <a:rPr lang="ru-RU" dirty="0"/>
            </a:br>
            <a:r>
              <a:rPr lang="ru-RU" dirty="0"/>
              <a:t>В него участниците са само мъже - ергени, годеници и по-млади, скоро женени мъже. Коледарите са в традиционно празнично облекло и със специална украса на калпаците. От полунощ до сутринта те ще обикалят домовете. По пътя, пред вратата и в къщата пеят специални обредни песни, различни по мотиви, според мястото на изпълнение и лицето, за което се пеят. Най-общо те са обредно пожелание за щастие в семейството и придобив в стопанството. </a:t>
            </a:r>
          </a:p>
          <a:p>
            <a:pPr algn="just"/>
            <a:r>
              <a:rPr lang="ru-RU" dirty="0" smtClean="0"/>
              <a:t>	Още </a:t>
            </a:r>
            <a:r>
              <a:rPr lang="ru-RU" dirty="0"/>
              <a:t>от ранни зори жените се подготвят за празника. Особено внимание се отделя на приготвянето на обредните хлябове - безкръвното жертвоприношение за светлия ден. Облечени в празнична премяна, те заместват обредните хлябове. Те се приготвят от най-чисто брашно. Още при приготвянето на реколтата най-хубавото зърно е отделено, измито в реката и изсушено.</a:t>
            </a:r>
            <a:endParaRPr lang="bg-BG" dirty="0"/>
          </a:p>
          <a:p>
            <a:pPr algn="just"/>
            <a:endParaRPr lang="bg-BG" dirty="0"/>
          </a:p>
        </p:txBody>
      </p:sp>
      <p:sp>
        <p:nvSpPr>
          <p:cNvPr id="5" name="AutoShape 2" descr="Празнуваме зимните празниц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2050" name="Picture 2" descr="SANTA CLAUS-ДЕД МОРОЗ: СУРВАКАРИ - КОЛЕДА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5888">
            <a:off x="8836871" y="3995895"/>
            <a:ext cx="2828404" cy="18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9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222</TotalTime>
  <Words>70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Wisp</vt:lpstr>
      <vt:lpstr>Зимни празници през Декември в България</vt:lpstr>
      <vt:lpstr>PowerPoint Presentation</vt:lpstr>
      <vt:lpstr>Зимните празници</vt:lpstr>
      <vt:lpstr>Света Варвара </vt:lpstr>
      <vt:lpstr>Сава</vt:lpstr>
      <vt:lpstr>Никулден</vt:lpstr>
      <vt:lpstr>Игнажден</vt:lpstr>
      <vt:lpstr>Бъдни вечер </vt:lpstr>
      <vt:lpstr>Коледа</vt:lpstr>
      <vt:lpstr>Нова Година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My PC</cp:lastModifiedBy>
  <cp:revision>34</cp:revision>
  <dcterms:created xsi:type="dcterms:W3CDTF">2021-01-23T12:22:52Z</dcterms:created>
  <dcterms:modified xsi:type="dcterms:W3CDTF">2021-01-24T12:43:37Z</dcterms:modified>
</cp:coreProperties>
</file>