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69" d="100"/>
          <a:sy n="69"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7AC101-E421-4DA7-A52A-FD1009C30F39}" type="datetimeFigureOut">
              <a:rPr lang="bg-BG" smtClean="0"/>
              <a:pPr/>
              <a:t>12.4.2021 г.</a:t>
            </a:fld>
            <a:endParaRPr lang="bg-BG"/>
          </a:p>
        </p:txBody>
      </p:sp>
      <p:sp>
        <p:nvSpPr>
          <p:cNvPr id="4" name="Контейнер за изображение на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9728B-0112-421B-AA2F-2BEECBA653F9}"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endParaRPr lang="bg-BG" dirty="0"/>
          </a:p>
        </p:txBody>
      </p:sp>
      <p:sp>
        <p:nvSpPr>
          <p:cNvPr id="4" name="Контейнер за номер на слайда 3"/>
          <p:cNvSpPr>
            <a:spLocks noGrp="1"/>
          </p:cNvSpPr>
          <p:nvPr>
            <p:ph type="sldNum" sz="quarter" idx="10"/>
          </p:nvPr>
        </p:nvSpPr>
        <p:spPr/>
        <p:txBody>
          <a:bodyPr/>
          <a:lstStyle/>
          <a:p>
            <a:fld id="{99A9728B-0112-421B-AA2F-2BEECBA653F9}" type="slidenum">
              <a:rPr lang="bg-BG" smtClean="0"/>
              <a:pPr/>
              <a:t>1</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endParaRPr lang="bg-BG" dirty="0"/>
          </a:p>
        </p:txBody>
      </p:sp>
      <p:sp>
        <p:nvSpPr>
          <p:cNvPr id="4" name="Контейнер за номер на слайда 3"/>
          <p:cNvSpPr>
            <a:spLocks noGrp="1"/>
          </p:cNvSpPr>
          <p:nvPr>
            <p:ph type="sldNum" sz="quarter" idx="10"/>
          </p:nvPr>
        </p:nvSpPr>
        <p:spPr/>
        <p:txBody>
          <a:bodyPr/>
          <a:lstStyle/>
          <a:p>
            <a:fld id="{99A9728B-0112-421B-AA2F-2BEECBA653F9}" type="slidenum">
              <a:rPr lang="bg-BG" smtClean="0"/>
              <a:pPr/>
              <a:t>13</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685800" y="2130425"/>
            <a:ext cx="7772400" cy="1470025"/>
          </a:xfrm>
        </p:spPr>
        <p:txBody>
          <a:bodyPr/>
          <a:lstStyle/>
          <a:p>
            <a:r>
              <a:rPr lang="bg-BG" smtClean="0"/>
              <a:t>Щракнете, за да редактирате стила на заглавието в образеца</a:t>
            </a:r>
            <a:endParaRPr lang="bg-BG"/>
          </a:p>
        </p:txBody>
      </p:sp>
      <p:sp>
        <p:nvSpPr>
          <p:cNvPr id="3" name="Подзаглавие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да редактирате стила на подзаглавията в образеца</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p:cNvSpPr>
            <a:spLocks noGrp="1"/>
          </p:cNvSpPr>
          <p:nvPr>
            <p:ph type="title" orient="vert"/>
          </p:nvPr>
        </p:nvSpPr>
        <p:spPr>
          <a:xfrm>
            <a:off x="6629400" y="274638"/>
            <a:ext cx="2057400" cy="5851525"/>
          </a:xfrm>
        </p:spPr>
        <p:txBody>
          <a:bodyPr vert="eaVert"/>
          <a:lstStyle/>
          <a:p>
            <a:r>
              <a:rPr lang="bg-BG" smtClean="0"/>
              <a:t>Щракнете, за да редактирате стила на заглавието в образеца</a:t>
            </a:r>
            <a:endParaRPr lang="bg-BG"/>
          </a:p>
        </p:txBody>
      </p:sp>
      <p:sp>
        <p:nvSpPr>
          <p:cNvPr id="3" name="Контейнер за вертикален текст 2"/>
          <p:cNvSpPr>
            <a:spLocks noGrp="1"/>
          </p:cNvSpPr>
          <p:nvPr>
            <p:ph type="body" orient="vert" idx="1"/>
          </p:nvPr>
        </p:nvSpPr>
        <p:spPr>
          <a:xfrm>
            <a:off x="457200" y="274638"/>
            <a:ext cx="6019800" cy="5851525"/>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22313" y="4406900"/>
            <a:ext cx="7772400" cy="1362075"/>
          </a:xfrm>
        </p:spPr>
        <p:txBody>
          <a:bodyPr anchor="t"/>
          <a:lstStyle>
            <a:lvl1pPr algn="l">
              <a:defRPr sz="4000" b="1" cap="all"/>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 за да ред. стил на загл. в обр.</a:t>
            </a:r>
          </a:p>
        </p:txBody>
      </p:sp>
      <p:sp>
        <p:nvSpPr>
          <p:cNvPr id="4" name="Контейнер за дата 3"/>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11"/>
          </p:nvPr>
        </p:nvSpPr>
        <p:spPr/>
        <p:txBody>
          <a:bodyPr/>
          <a:lstStyle/>
          <a:p>
            <a:endParaRPr lang="bg-BG"/>
          </a:p>
        </p:txBody>
      </p:sp>
      <p:sp>
        <p:nvSpPr>
          <p:cNvPr id="6" name="Контейнер за номер на слайда 5"/>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lvl1pPr>
              <a:defRPr/>
            </a:lvl1p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Контейнер за съдържани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Текстов контейне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Контейнер за съдържани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7" name="Контейнер за дата 6"/>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8" name="Контейнер за долния колонтитул 7"/>
          <p:cNvSpPr>
            <a:spLocks noGrp="1"/>
          </p:cNvSpPr>
          <p:nvPr>
            <p:ph type="ftr" sz="quarter" idx="11"/>
          </p:nvPr>
        </p:nvSpPr>
        <p:spPr/>
        <p:txBody>
          <a:bodyPr/>
          <a:lstStyle/>
          <a:p>
            <a:endParaRPr lang="bg-BG"/>
          </a:p>
        </p:txBody>
      </p:sp>
      <p:sp>
        <p:nvSpPr>
          <p:cNvPr id="9" name="Контейнер за номер на слайда 8"/>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mtClean="0"/>
              <a:t>Щракнете, за да редактирате стила на заглавието в образеца</a:t>
            </a:r>
            <a:endParaRPr lang="bg-BG"/>
          </a:p>
        </p:txBody>
      </p:sp>
      <p:sp>
        <p:nvSpPr>
          <p:cNvPr id="3" name="Контейнер за дата 2"/>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4" name="Контейнер за долния колонтитул 3"/>
          <p:cNvSpPr>
            <a:spLocks noGrp="1"/>
          </p:cNvSpPr>
          <p:nvPr>
            <p:ph type="ftr" sz="quarter" idx="11"/>
          </p:nvPr>
        </p:nvSpPr>
        <p:spPr/>
        <p:txBody>
          <a:bodyPr/>
          <a:lstStyle/>
          <a:p>
            <a:endParaRPr lang="bg-BG"/>
          </a:p>
        </p:txBody>
      </p:sp>
      <p:sp>
        <p:nvSpPr>
          <p:cNvPr id="5" name="Контейнер за номер на слайда 4"/>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3" name="Контейнер за долния колонтитул 2"/>
          <p:cNvSpPr>
            <a:spLocks noGrp="1"/>
          </p:cNvSpPr>
          <p:nvPr>
            <p:ph type="ftr" sz="quarter" idx="11"/>
          </p:nvPr>
        </p:nvSpPr>
        <p:spPr/>
        <p:txBody>
          <a:bodyPr/>
          <a:lstStyle/>
          <a:p>
            <a:endParaRPr lang="bg-BG"/>
          </a:p>
        </p:txBody>
      </p:sp>
      <p:sp>
        <p:nvSpPr>
          <p:cNvPr id="4" name="Контейнер за номер на слайда 3"/>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3050"/>
            <a:ext cx="3008313" cy="1162050"/>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съдържани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Текстов контейне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792288" y="4800600"/>
            <a:ext cx="5486400" cy="566738"/>
          </a:xfrm>
        </p:spPr>
        <p:txBody>
          <a:bodyPr anchor="b"/>
          <a:lstStyle>
            <a:lvl1pPr algn="l">
              <a:defRPr sz="2000" b="1"/>
            </a:lvl1pPr>
          </a:lstStyle>
          <a:p>
            <a:r>
              <a:rPr lang="bg-BG" smtClean="0"/>
              <a:t>Щракнете, за да редактирате стила на заглавието в образеца</a:t>
            </a:r>
            <a:endParaRPr lang="bg-BG"/>
          </a:p>
        </p:txBody>
      </p:sp>
      <p:sp>
        <p:nvSpPr>
          <p:cNvPr id="3" name="Контейнер за картина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Текстов контейне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5" name="Контейнер за дата 4"/>
          <p:cNvSpPr>
            <a:spLocks noGrp="1"/>
          </p:cNvSpPr>
          <p:nvPr>
            <p:ph type="dt" sz="half" idx="10"/>
          </p:nvPr>
        </p:nvSpPr>
        <p:spPr/>
        <p:txBody>
          <a:bodyPr/>
          <a:lstStyle/>
          <a:p>
            <a:fld id="{22B35730-BCF4-4396-B8B9-CDCD4DB8B04E}" type="datetimeFigureOut">
              <a:rPr lang="bg-BG" smtClean="0"/>
              <a:pPr/>
              <a:t>12.4.2021 г.</a:t>
            </a:fld>
            <a:endParaRPr lang="bg-BG"/>
          </a:p>
        </p:txBody>
      </p:sp>
      <p:sp>
        <p:nvSpPr>
          <p:cNvPr id="6" name="Контейнер за долния колонтитул 5"/>
          <p:cNvSpPr>
            <a:spLocks noGrp="1"/>
          </p:cNvSpPr>
          <p:nvPr>
            <p:ph type="ftr" sz="quarter" idx="11"/>
          </p:nvPr>
        </p:nvSpPr>
        <p:spPr/>
        <p:txBody>
          <a:bodyPr/>
          <a:lstStyle/>
          <a:p>
            <a:endParaRPr lang="bg-BG"/>
          </a:p>
        </p:txBody>
      </p:sp>
      <p:sp>
        <p:nvSpPr>
          <p:cNvPr id="7" name="Контейнер за номер на слайда 6"/>
          <p:cNvSpPr>
            <a:spLocks noGrp="1"/>
          </p:cNvSpPr>
          <p:nvPr>
            <p:ph type="sldNum" sz="quarter" idx="12"/>
          </p:nvPr>
        </p:nvSpPr>
        <p:spPr/>
        <p:txBody>
          <a:bodyPr/>
          <a:lstStyle/>
          <a:p>
            <a:fld id="{6BF4BC6A-F2F2-4189-84A7-90C3E52F200B}"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bg-BG" smtClean="0"/>
              <a:t>Щракнете, за да редактирате стила на заглавието в образеца</a:t>
            </a:r>
            <a:endParaRPr lang="bg-BG"/>
          </a:p>
        </p:txBody>
      </p:sp>
      <p:sp>
        <p:nvSpPr>
          <p:cNvPr id="3" name="Текстов контейне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5730-BCF4-4396-B8B9-CDCD4DB8B04E}" type="datetimeFigureOut">
              <a:rPr lang="bg-BG" smtClean="0"/>
              <a:pPr/>
              <a:t>12.4.2021 г.</a:t>
            </a:fld>
            <a:endParaRPr lang="bg-BG"/>
          </a:p>
        </p:txBody>
      </p:sp>
      <p:sp>
        <p:nvSpPr>
          <p:cNvPr id="5" name="Контейнер за долния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Контейнер за номер н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4BC6A-F2F2-4189-84A7-90C3E52F200B}"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2714612" y="857232"/>
            <a:ext cx="2143140" cy="857256"/>
          </a:xfrm>
        </p:spPr>
        <p:style>
          <a:lnRef idx="2">
            <a:schemeClr val="accent2">
              <a:shade val="50000"/>
            </a:schemeClr>
          </a:lnRef>
          <a:fillRef idx="1">
            <a:schemeClr val="accent2"/>
          </a:fillRef>
          <a:effectRef idx="0">
            <a:schemeClr val="accent2"/>
          </a:effectRef>
          <a:fontRef idx="minor">
            <a:schemeClr val="lt1"/>
          </a:fontRef>
        </p:style>
        <p:txBody>
          <a:bodyPr/>
          <a:lstStyle/>
          <a:p>
            <a:endParaRPr lang="bg-BG" dirty="0"/>
          </a:p>
        </p:txBody>
      </p:sp>
      <p:sp>
        <p:nvSpPr>
          <p:cNvPr id="3" name="Подзаглавие 2"/>
          <p:cNvSpPr>
            <a:spLocks noGrp="1"/>
          </p:cNvSpPr>
          <p:nvPr>
            <p:ph type="subTitle" idx="1"/>
          </p:nvPr>
        </p:nvSpPr>
        <p:spPr>
          <a:xfrm>
            <a:off x="214282" y="5572140"/>
            <a:ext cx="8715436" cy="785818"/>
          </a:xfrm>
        </p:spPr>
        <p:style>
          <a:lnRef idx="1">
            <a:schemeClr val="accent5"/>
          </a:lnRef>
          <a:fillRef idx="2">
            <a:schemeClr val="accent5"/>
          </a:fillRef>
          <a:effectRef idx="1">
            <a:schemeClr val="accent5"/>
          </a:effectRef>
          <a:fontRef idx="minor">
            <a:schemeClr val="dk1"/>
          </a:fontRef>
        </p:style>
        <p:txBody>
          <a:bodyPr>
            <a:normAutofit/>
          </a:bodyPr>
          <a:lstStyle/>
          <a:p>
            <a:r>
              <a:rPr lang="bg-BG" b="1" dirty="0" smtClean="0"/>
              <a:t>Да празнуваме и помним</a:t>
            </a:r>
            <a:endParaRPr lang="bg-BG" b="1" dirty="0"/>
          </a:p>
        </p:txBody>
      </p:sp>
      <p:pic>
        <p:nvPicPr>
          <p:cNvPr id="6" name="Картина 5" descr="pozhelaniya-za-velikden-da-chestitim-vazkresenie-ot-sarce.jpg"/>
          <p:cNvPicPr>
            <a:picLocks noChangeAspect="1"/>
          </p:cNvPicPr>
          <p:nvPr/>
        </p:nvPicPr>
        <p:blipFill>
          <a:blip r:embed="rId3"/>
          <a:stretch>
            <a:fillRect/>
          </a:stretch>
        </p:blipFill>
        <p:spPr>
          <a:xfrm>
            <a:off x="214250" y="405726"/>
            <a:ext cx="8715468" cy="4880662"/>
          </a:xfrm>
          <a:prstGeom prst="rect">
            <a:avLst/>
          </a:prstGeom>
        </p:spPr>
      </p:pic>
      <p:sp>
        <p:nvSpPr>
          <p:cNvPr id="7" name="Текстово поле 6"/>
          <p:cNvSpPr txBox="1"/>
          <p:nvPr/>
        </p:nvSpPr>
        <p:spPr>
          <a:xfrm>
            <a:off x="3286116" y="428604"/>
            <a:ext cx="3786214" cy="1015663"/>
          </a:xfrm>
          <a:prstGeom prst="rect">
            <a:avLst/>
          </a:prstGeom>
          <a:noFill/>
        </p:spPr>
        <p:txBody>
          <a:bodyPr wrap="square" rtlCol="0">
            <a:spAutoFit/>
          </a:bodyPr>
          <a:lstStyle/>
          <a:p>
            <a:pPr algn="just"/>
            <a:r>
              <a:rPr lang="bg-BG" sz="6000" dirty="0" smtClean="0">
                <a:solidFill>
                  <a:schemeClr val="accent5"/>
                </a:solidFill>
              </a:rPr>
              <a:t>ВЕЛИКДЕН</a:t>
            </a:r>
            <a:endParaRPr lang="bg-BG" sz="6000" dirty="0">
              <a:solidFill>
                <a:schemeClr val="accent5"/>
              </a:solidFill>
            </a:endParaRPr>
          </a:p>
        </p:txBody>
      </p:sp>
      <p:pic>
        <p:nvPicPr>
          <p:cNvPr id="8" name="Картина 7" descr="IMG_20180405_215813.jpg"/>
          <p:cNvPicPr>
            <a:picLocks noChangeAspect="1"/>
          </p:cNvPicPr>
          <p:nvPr/>
        </p:nvPicPr>
        <p:blipFill>
          <a:blip r:embed="rId4"/>
          <a:stretch>
            <a:fillRect/>
          </a:stretch>
        </p:blipFill>
        <p:spPr>
          <a:xfrm>
            <a:off x="214282" y="404766"/>
            <a:ext cx="2928958" cy="48815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642910" y="1357298"/>
            <a:ext cx="7643866" cy="5078313"/>
          </a:xfrm>
          <a:prstGeom prst="rect">
            <a:avLst/>
          </a:prstGeom>
          <a:noFill/>
        </p:spPr>
        <p:txBody>
          <a:bodyPr wrap="square" rtlCol="0">
            <a:spAutoFit/>
          </a:bodyPr>
          <a:lstStyle/>
          <a:p>
            <a:endParaRPr lang="bg-BG" dirty="0" smtClean="0"/>
          </a:p>
          <a:p>
            <a:r>
              <a:rPr lang="bg-BG" dirty="0" smtClean="0"/>
              <a:t>   “Кумицата” бива почитана и уважавана от другите лазарки, като те търсят мъдрите </a:t>
            </a:r>
            <a:r>
              <a:rPr lang="en-US" dirty="0" smtClean="0"/>
              <a:t>ú</a:t>
            </a:r>
            <a:r>
              <a:rPr lang="bg-BG" dirty="0" smtClean="0"/>
              <a:t> съвети през годината. Задължение на “кумицата”е да направи празнична вечеря за останалите си дружки в дома си. Този обичай се практикува и до днес по някои български села. На този празник  с </a:t>
            </a:r>
            <a:r>
              <a:rPr lang="bg-BG" dirty="0" err="1" smtClean="0"/>
              <a:t>кумиченето</a:t>
            </a:r>
            <a:r>
              <a:rPr lang="bg-BG" dirty="0" smtClean="0"/>
              <a:t> на лазарките завършва цикълът на моминските пролетни игри. Привечер на мегдана моми и ергени за последен път играят лазарското хоро, като за първи път след Великденските пости хорото е сключено. Седмицата, която започва в понеделник след Цветница, се нарича Страстната седмица. В нея християните съпреживяват мъките на Христос. </a:t>
            </a:r>
          </a:p>
          <a:p>
            <a:r>
              <a:rPr lang="bg-BG" dirty="0" smtClean="0"/>
              <a:t>Като, че ли с настъпването на Цветница, настъпва и пролетта, времето се затопля, пъпките на дърветата разцъфват и природата се събужда за нов живот, след дългия зимен сън </a:t>
            </a:r>
            <a:r>
              <a:rPr lang="bg-BG" dirty="0" smtClean="0">
                <a:sym typeface="Wingdings" pitchFamily="2" charset="2"/>
              </a:rPr>
              <a:t>  </a:t>
            </a:r>
          </a:p>
          <a:p>
            <a:r>
              <a:rPr lang="bg-BG" dirty="0" smtClean="0"/>
              <a:t>   Всички носещи имена не само на цветя, но и на разнообразни растения празнуват на празника. Поверията сочат, че всеки човек носещ име на цвете или растение, носи и частица от него в характера си.  Имен ден празнуват всички, които носят имена, произлизащи от названия на растения. </a:t>
            </a:r>
            <a:endParaRPr lang="bg-BG" dirty="0"/>
          </a:p>
        </p:txBody>
      </p:sp>
      <p:sp>
        <p:nvSpPr>
          <p:cNvPr id="6" name="Текстово поле 5"/>
          <p:cNvSpPr txBox="1"/>
          <p:nvPr/>
        </p:nvSpPr>
        <p:spPr>
          <a:xfrm>
            <a:off x="571472" y="500042"/>
            <a:ext cx="7643866" cy="1200329"/>
          </a:xfrm>
          <a:prstGeom prst="rect">
            <a:avLst/>
          </a:prstGeom>
          <a:noFill/>
        </p:spPr>
        <p:txBody>
          <a:bodyPr wrap="square" rtlCol="0">
            <a:spAutoFit/>
          </a:bodyPr>
          <a:lstStyle/>
          <a:p>
            <a:r>
              <a:rPr lang="bg-BG" dirty="0" smtClean="0"/>
              <a:t>   Венчетата и парчета от хляба се нареждат на дъсчица и се пускат по течението на реката. Венеца на лазарката, който излезе най–отпред пред другите, дава правото на притежателката си да бъде наречена “кумица” и тя повежда моминското хоро към своята къща.</a:t>
            </a:r>
            <a:endParaRPr lang="bg-BG"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descr="pic5 (2).jpg"/>
          <p:cNvPicPr>
            <a:picLocks noChangeAspect="1"/>
          </p:cNvPicPr>
          <p:nvPr/>
        </p:nvPicPr>
        <p:blipFill>
          <a:blip r:embed="rId2"/>
          <a:stretch>
            <a:fillRect/>
          </a:stretch>
        </p:blipFill>
        <p:spPr>
          <a:xfrm>
            <a:off x="2143108" y="3357562"/>
            <a:ext cx="4500594" cy="3375446"/>
          </a:xfrm>
          <a:prstGeom prst="rect">
            <a:avLst/>
          </a:prstGeom>
        </p:spPr>
      </p:pic>
      <p:pic>
        <p:nvPicPr>
          <p:cNvPr id="3" name="Картина 2" descr="lazarski kukli.JPG"/>
          <p:cNvPicPr>
            <a:picLocks noChangeAspect="1"/>
          </p:cNvPicPr>
          <p:nvPr/>
        </p:nvPicPr>
        <p:blipFill>
          <a:blip r:embed="rId3"/>
          <a:stretch>
            <a:fillRect/>
          </a:stretch>
        </p:blipFill>
        <p:spPr>
          <a:xfrm>
            <a:off x="785786" y="214290"/>
            <a:ext cx="7601318" cy="2566966"/>
          </a:xfrm>
          <a:prstGeom prst="rect">
            <a:avLst/>
          </a:prstGeom>
        </p:spPr>
      </p:pic>
      <p:sp>
        <p:nvSpPr>
          <p:cNvPr id="6" name="Текстово поле 5"/>
          <p:cNvSpPr txBox="1"/>
          <p:nvPr/>
        </p:nvSpPr>
        <p:spPr>
          <a:xfrm>
            <a:off x="785786" y="2857496"/>
            <a:ext cx="7786742" cy="369332"/>
          </a:xfrm>
          <a:prstGeom prst="rect">
            <a:avLst/>
          </a:prstGeom>
          <a:noFill/>
        </p:spPr>
        <p:txBody>
          <a:bodyPr wrap="square" rtlCol="0">
            <a:spAutoFit/>
          </a:bodyPr>
          <a:lstStyle/>
          <a:p>
            <a:r>
              <a:rPr lang="bg-BG" i="1" dirty="0" smtClean="0">
                <a:solidFill>
                  <a:srgbClr val="00B050"/>
                </a:solidFill>
              </a:rPr>
              <a:t>Обредни хлябове “кукли”, които се поднасят от лазарките на кумицата </a:t>
            </a:r>
            <a:endParaRPr lang="bg-BG" i="1" dirty="0">
              <a:solidFill>
                <a:srgbClr val="00B05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великден.jpg"/>
          <p:cNvPicPr>
            <a:picLocks noChangeAspect="1"/>
          </p:cNvPicPr>
          <p:nvPr/>
        </p:nvPicPr>
        <p:blipFill>
          <a:blip r:embed="rId2"/>
          <a:stretch>
            <a:fillRect/>
          </a:stretch>
        </p:blipFill>
        <p:spPr>
          <a:xfrm>
            <a:off x="285720" y="1000108"/>
            <a:ext cx="8643966" cy="3624163"/>
          </a:xfrm>
          <a:prstGeom prst="rect">
            <a:avLst/>
          </a:prstGeom>
        </p:spPr>
      </p:pic>
      <p:sp>
        <p:nvSpPr>
          <p:cNvPr id="4" name="Текстово поле 3"/>
          <p:cNvSpPr txBox="1"/>
          <p:nvPr/>
        </p:nvSpPr>
        <p:spPr>
          <a:xfrm>
            <a:off x="1214414" y="285728"/>
            <a:ext cx="6715172" cy="584775"/>
          </a:xfrm>
          <a:prstGeom prst="rect">
            <a:avLst/>
          </a:prstGeom>
          <a:noFill/>
        </p:spPr>
        <p:txBody>
          <a:bodyPr wrap="square" rtlCol="0">
            <a:spAutoFit/>
          </a:bodyPr>
          <a:lstStyle/>
          <a:p>
            <a:r>
              <a:rPr lang="bg-BG" sz="3200" dirty="0" smtClean="0">
                <a:solidFill>
                  <a:srgbClr val="00B0F0"/>
                </a:solidFill>
              </a:rPr>
              <a:t>Нека</a:t>
            </a:r>
            <a:r>
              <a:rPr lang="bg-BG" sz="3200" dirty="0" smtClean="0"/>
              <a:t> </a:t>
            </a:r>
            <a:r>
              <a:rPr lang="bg-BG" sz="3200" dirty="0" smtClean="0">
                <a:solidFill>
                  <a:srgbClr val="FFC000"/>
                </a:solidFill>
              </a:rPr>
              <a:t>да</a:t>
            </a:r>
            <a:r>
              <a:rPr lang="bg-BG" sz="3200" dirty="0" smtClean="0"/>
              <a:t> </a:t>
            </a:r>
            <a:r>
              <a:rPr lang="bg-BG" sz="3200" dirty="0" smtClean="0">
                <a:solidFill>
                  <a:srgbClr val="92D050"/>
                </a:solidFill>
              </a:rPr>
              <a:t>празнуваме</a:t>
            </a:r>
            <a:r>
              <a:rPr lang="bg-BG" sz="3200" dirty="0" smtClean="0"/>
              <a:t> </a:t>
            </a:r>
            <a:r>
              <a:rPr lang="bg-BG" sz="3200" dirty="0" smtClean="0">
                <a:solidFill>
                  <a:schemeClr val="accent4">
                    <a:lumMod val="60000"/>
                    <a:lumOff val="40000"/>
                  </a:schemeClr>
                </a:solidFill>
              </a:rPr>
              <a:t>–</a:t>
            </a:r>
            <a:r>
              <a:rPr lang="bg-BG" sz="3200" dirty="0" smtClean="0"/>
              <a:t> </a:t>
            </a:r>
            <a:r>
              <a:rPr lang="bg-BG" sz="3200" dirty="0" smtClean="0">
                <a:solidFill>
                  <a:srgbClr val="FF0000"/>
                </a:solidFill>
              </a:rPr>
              <a:t>Великден е !</a:t>
            </a:r>
            <a:endParaRPr lang="bg-BG" sz="3200" dirty="0">
              <a:solidFill>
                <a:srgbClr val="FF0000"/>
              </a:solidFill>
            </a:endParaRPr>
          </a:p>
        </p:txBody>
      </p:sp>
      <p:sp>
        <p:nvSpPr>
          <p:cNvPr id="6" name="Текстово поле 5"/>
          <p:cNvSpPr txBox="1"/>
          <p:nvPr/>
        </p:nvSpPr>
        <p:spPr>
          <a:xfrm>
            <a:off x="285720" y="4857760"/>
            <a:ext cx="8643998" cy="1477328"/>
          </a:xfrm>
          <a:prstGeom prst="rect">
            <a:avLst/>
          </a:prstGeom>
          <a:noFill/>
        </p:spPr>
        <p:txBody>
          <a:bodyPr wrap="square" rtlCol="0">
            <a:spAutoFit/>
          </a:bodyPr>
          <a:lstStyle/>
          <a:p>
            <a:r>
              <a:rPr lang="bg-BG" dirty="0" smtClean="0"/>
              <a:t>   Великден е един от най-големите и важни християнски празници. Покрай неговото честване има много традиции и обичаи.  На този ден свършва Великият пост, който продължава осем седмици.  Седмицата след Лазаровден и Цветница, е седмицата преди Великден, която се нарича </a:t>
            </a:r>
            <a:r>
              <a:rPr lang="bg-BG" i="1" dirty="0" smtClean="0"/>
              <a:t>Страстна седмица </a:t>
            </a:r>
            <a:r>
              <a:rPr lang="bg-BG" dirty="0" smtClean="0"/>
              <a:t>(на църковнославянски “</a:t>
            </a:r>
            <a:r>
              <a:rPr lang="bg-BG" i="1" dirty="0" smtClean="0"/>
              <a:t>страст</a:t>
            </a:r>
            <a:r>
              <a:rPr lang="bg-BG" dirty="0" smtClean="0"/>
              <a:t>” значи “</a:t>
            </a:r>
            <a:r>
              <a:rPr lang="bg-BG" i="1" dirty="0" smtClean="0"/>
              <a:t>страдание</a:t>
            </a:r>
            <a:r>
              <a:rPr lang="bg-BG" dirty="0" smtClean="0"/>
              <a:t>” ).</a:t>
            </a:r>
            <a:endParaRPr lang="bg-B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14282" y="117693"/>
            <a:ext cx="8501122" cy="6740307"/>
          </a:xfrm>
          <a:prstGeom prst="rect">
            <a:avLst/>
          </a:prstGeom>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g-BG" i="1" dirty="0" smtClean="0"/>
              <a:t>   Страстната седмица </a:t>
            </a:r>
            <a:r>
              <a:rPr lang="bg-BG" dirty="0" smtClean="0"/>
              <a:t>(наречена още </a:t>
            </a:r>
            <a:r>
              <a:rPr lang="bg-BG" i="1" dirty="0" smtClean="0"/>
              <a:t>Седмицата на страданията</a:t>
            </a:r>
            <a:r>
              <a:rPr lang="bg-BG" dirty="0" smtClean="0"/>
              <a:t>) е последната седмица от живота на Иисус Христос преди да бъде разпънат на кръст. Започва с тържественото му влизане в Йерусалим и завършва с Неговото Възкресение. Всеки ден от тази седмица се нарича велик – Велики понеделник, Велики вторник, Велика сряда, Велики четвъртък, …. </a:t>
            </a:r>
          </a:p>
          <a:p>
            <a:r>
              <a:rPr lang="bg-BG" dirty="0" smtClean="0"/>
              <a:t>   Велики петък или още Разпети петък е най–тъжния и тежък ден за Божия син-Иисус Христос. В този ден Христос претърпял безброй мъки и страдания. Това е денят, в който разпънали на кръст невинния Иисус  Христос – изтезаван за нашите беззакония и мъчен за нашите грехове и пренесен в жертва за греховете на цялото човечество. </a:t>
            </a:r>
          </a:p>
          <a:p>
            <a:r>
              <a:rPr lang="bg-BG" dirty="0" smtClean="0"/>
              <a:t>   На Велики петък Иисус е погребан в каменен саркофаг в пещера, пред която поставят </a:t>
            </a:r>
            <a:r>
              <a:rPr lang="bg-BG" dirty="0" err="1" smtClean="0"/>
              <a:t>стражи</a:t>
            </a:r>
            <a:r>
              <a:rPr lang="bg-BG" dirty="0" smtClean="0"/>
              <a:t> и огромен камък на входа. На този ден в храмовете се извършва неговото опело. Вярващите на Разпети петък ходят на църква, минават три пъти под масата за здраве, излизат и целуват разпятието. На утринна служба се четата дванайсет откъса от евангелието, които разказват за страданията на Христос.   </a:t>
            </a:r>
          </a:p>
          <a:p>
            <a:r>
              <a:rPr lang="bg-BG" dirty="0" smtClean="0"/>
              <a:t>   На </a:t>
            </a:r>
            <a:r>
              <a:rPr lang="bg-BG" i="1" dirty="0" smtClean="0"/>
              <a:t>Велики петък </a:t>
            </a:r>
            <a:r>
              <a:rPr lang="bg-BG" dirty="0" smtClean="0"/>
              <a:t>(наричан още </a:t>
            </a:r>
            <a:r>
              <a:rPr lang="bg-BG" i="1" dirty="0" smtClean="0"/>
              <a:t>Разпети петък</a:t>
            </a:r>
            <a:r>
              <a:rPr lang="bg-BG" dirty="0" smtClean="0"/>
              <a:t>), не се работи и се вярва, че ако някой работи  на този ден ще го сполети нещастие.  Велики петък(Разпети петък) е времето за душевно пречистване. На този ден в храма се припомнят и съпреживяват Христовите страдания, смъртта му и погребението му. Преди началото на службата, на специално издигнато място в средата на храма се издига символичен гроб Христов, украсен с цветя, а на престола се поставя Плащеницата – платът, с който е било завито мъртвото тяло на Иисус Христос  след свалянето му от кръста. Плащеницата представлява платно, на което е запечатан образът на положеният в гроба Спасител.  </a:t>
            </a:r>
            <a:endParaRPr lang="bg-B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571472" y="117693"/>
            <a:ext cx="8072494" cy="6740307"/>
          </a:xfrm>
          <a:prstGeom prst="rect">
            <a:avLst/>
          </a:prstGeom>
          <a:noFill/>
        </p:spPr>
        <p:txBody>
          <a:bodyPr wrap="square" rtlCol="0">
            <a:spAutoFit/>
          </a:bodyPr>
          <a:lstStyle/>
          <a:p>
            <a:r>
              <a:rPr lang="bg-BG" dirty="0" smtClean="0"/>
              <a:t>   Великден е празник на прераждането, вярата, събуждането за нов живот. На този ден светът е по-шарен и весел с пъстро боядисаните яйца и домашно приготвените козунаци. Това е един велик ден, в който отново се радваме на малките неща като да успеем да победим в “</a:t>
            </a:r>
            <a:r>
              <a:rPr lang="bg-BG" dirty="0" err="1" smtClean="0"/>
              <a:t>сблъсъка’</a:t>
            </a:r>
            <a:r>
              <a:rPr lang="bg-BG" dirty="0" smtClean="0"/>
              <a:t> с яйца.  Със сигурност Великден става още по – истински когато наоколо тичат щастливи и весели деца, на които тепърва им предстои да научат повече за празника, за неговия произход и традиции. </a:t>
            </a:r>
          </a:p>
          <a:p>
            <a:r>
              <a:rPr lang="bg-BG" dirty="0" smtClean="0"/>
              <a:t>   По времето на нашите баби, през неделята, понеделника и вторника са се играли хора на мегдана.  На тези хора родителите са избирали брачните половинки на децата си. Много важно било всички, и най-вече момите да са пременени с най–новите си дрехи, не само да са красиви, но и да покажат, че са работливи и са успели да си ушият новите дрехи. </a:t>
            </a:r>
          </a:p>
          <a:p>
            <a:r>
              <a:rPr lang="bg-BG" dirty="0" smtClean="0"/>
              <a:t>   Няма как да празнуваме Великден без да имаме и боядисани яйца. Едно от основните неща, с които свързваме празнуването на Великден е </a:t>
            </a:r>
            <a:r>
              <a:rPr lang="bg-BG" i="1" dirty="0" smtClean="0"/>
              <a:t>боядисването на яйцата</a:t>
            </a:r>
            <a:r>
              <a:rPr lang="bg-BG" dirty="0" smtClean="0"/>
              <a:t>. Яйцата са тясно обвързани с празника, а тяхната символика е различна. </a:t>
            </a:r>
            <a:r>
              <a:rPr lang="bg-BG" dirty="0" smtClean="0">
                <a:solidFill>
                  <a:srgbClr val="C00000"/>
                </a:solidFill>
              </a:rPr>
              <a:t>Великденските яйца </a:t>
            </a:r>
            <a:r>
              <a:rPr lang="bg-BG" dirty="0" smtClean="0"/>
              <a:t>са специално боядисани или нарисувани яйца, които се поднасят на Великден.</a:t>
            </a:r>
          </a:p>
          <a:p>
            <a:r>
              <a:rPr lang="bg-BG" dirty="0" smtClean="0"/>
              <a:t>   Великденските яйца са една от основните характеристики на християнските празници(както е коледното дърво). Напомнят за възкресението на Христос.</a:t>
            </a:r>
          </a:p>
          <a:p>
            <a:r>
              <a:rPr lang="bg-BG" dirty="0" smtClean="0"/>
              <a:t>   Според преданието за първото Великденско яйце, Мария Магдалена поднесла яйца на император Тиберий и му казала за възкръсването на Иисус, а императорът казал, че това е невъзможно и ако е така, яйцето от кокошка което, държи трябва да стане червено, и то станало. Затова най-важен и основен за великденските яйца е </a:t>
            </a:r>
            <a:r>
              <a:rPr lang="bg-BG" dirty="0" smtClean="0">
                <a:solidFill>
                  <a:srgbClr val="C00000"/>
                </a:solidFill>
              </a:rPr>
              <a:t>червеният</a:t>
            </a:r>
            <a:r>
              <a:rPr lang="bg-BG" dirty="0" smtClean="0"/>
              <a:t>.</a:t>
            </a:r>
            <a:endParaRPr lang="bg-B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57158" y="285728"/>
            <a:ext cx="8286808" cy="3693319"/>
          </a:xfrm>
          <a:prstGeom prst="rect">
            <a:avLst/>
          </a:prstGeom>
          <a:noFill/>
        </p:spPr>
        <p:txBody>
          <a:bodyPr wrap="square" rtlCol="0">
            <a:spAutoFit/>
          </a:bodyPr>
          <a:lstStyle/>
          <a:p>
            <a:r>
              <a:rPr lang="bg-BG" dirty="0" smtClean="0"/>
              <a:t>   Друга легенда, относно възникването на тази традиция, е че когато разпънали Христос на кръста, една кокошка дошла и снесла под него яйце. Стичайки се върху яйцето, кръвта му го обагрила в червено. </a:t>
            </a:r>
          </a:p>
          <a:p>
            <a:r>
              <a:rPr lang="bg-BG" dirty="0" smtClean="0"/>
              <a:t>   В източноправославните и католическите църкви великденските яйца са боядисани в </a:t>
            </a:r>
            <a:r>
              <a:rPr lang="bg-BG" dirty="0" smtClean="0">
                <a:solidFill>
                  <a:srgbClr val="C00000"/>
                </a:solidFill>
              </a:rPr>
              <a:t>червено, за да се означи кръвта на Иисус Христос. </a:t>
            </a:r>
          </a:p>
          <a:p>
            <a:r>
              <a:rPr lang="bg-BG" dirty="0" smtClean="0">
                <a:solidFill>
                  <a:schemeClr val="accent6"/>
                </a:solidFill>
              </a:rPr>
              <a:t>   Яйцето се използва като символ на началото за нов живот, също както излиза нов живот от яйцето, излюпено от кокошката. Твърдата черупка на яйцето символизира запечатаната гробница на Христос, а пропукването на яйцето символизирало Неговото възкресение. </a:t>
            </a:r>
          </a:p>
          <a:p>
            <a:r>
              <a:rPr lang="bg-BG" dirty="0" smtClean="0"/>
              <a:t>   Останалите яйца се боядисват в различни цветове. Правят се и рисувани(писани) яйца. За боядисването на яйцата се използват и други цветове.  </a:t>
            </a:r>
            <a:r>
              <a:rPr lang="bg-BG" dirty="0" smtClean="0">
                <a:solidFill>
                  <a:srgbClr val="00B0F0"/>
                </a:solidFill>
              </a:rPr>
              <a:t>Синият цвят символизира непорочността,</a:t>
            </a:r>
            <a:r>
              <a:rPr lang="bg-BG" dirty="0" smtClean="0"/>
              <a:t> </a:t>
            </a:r>
            <a:r>
              <a:rPr lang="bg-BG" dirty="0" smtClean="0">
                <a:solidFill>
                  <a:srgbClr val="7030A0"/>
                </a:solidFill>
              </a:rPr>
              <a:t>виолетовият – кръста, </a:t>
            </a:r>
            <a:r>
              <a:rPr lang="bg-BG" dirty="0" smtClean="0">
                <a:solidFill>
                  <a:srgbClr val="00B050"/>
                </a:solidFill>
              </a:rPr>
              <a:t>зеленият – Христовите ученици, </a:t>
            </a:r>
            <a:r>
              <a:rPr lang="bg-BG" dirty="0" smtClean="0">
                <a:solidFill>
                  <a:srgbClr val="FFFF00"/>
                </a:solidFill>
              </a:rPr>
              <a:t>а жълтият – самият Бог.</a:t>
            </a:r>
            <a:endParaRPr lang="bg-BG" dirty="0">
              <a:solidFill>
                <a:srgbClr val="FFFF00"/>
              </a:solidFill>
            </a:endParaRPr>
          </a:p>
        </p:txBody>
      </p:sp>
      <p:pic>
        <p:nvPicPr>
          <p:cNvPr id="3" name="Картина 2" descr="Easter_eggs-300x225.jpg"/>
          <p:cNvPicPr>
            <a:picLocks noChangeAspect="1"/>
          </p:cNvPicPr>
          <p:nvPr/>
        </p:nvPicPr>
        <p:blipFill>
          <a:blip r:embed="rId2"/>
          <a:stretch>
            <a:fillRect/>
          </a:stretch>
        </p:blipFill>
        <p:spPr>
          <a:xfrm>
            <a:off x="5000628" y="3643314"/>
            <a:ext cx="3952902" cy="2964676"/>
          </a:xfrm>
          <a:prstGeom prst="rect">
            <a:avLst/>
          </a:prstGeom>
        </p:spPr>
      </p:pic>
      <p:pic>
        <p:nvPicPr>
          <p:cNvPr id="4" name="Картина 3" descr="easter.jpg"/>
          <p:cNvPicPr>
            <a:picLocks noChangeAspect="1"/>
          </p:cNvPicPr>
          <p:nvPr/>
        </p:nvPicPr>
        <p:blipFill>
          <a:blip r:embed="rId3"/>
          <a:stretch>
            <a:fillRect/>
          </a:stretch>
        </p:blipFill>
        <p:spPr>
          <a:xfrm>
            <a:off x="214282" y="4143380"/>
            <a:ext cx="2665185" cy="2000240"/>
          </a:xfrm>
          <a:prstGeom prst="rect">
            <a:avLst/>
          </a:prstGeom>
        </p:spPr>
      </p:pic>
      <p:pic>
        <p:nvPicPr>
          <p:cNvPr id="5" name="Картина 4" descr="IMG_6017.jpg"/>
          <p:cNvPicPr>
            <a:picLocks noChangeAspect="1"/>
          </p:cNvPicPr>
          <p:nvPr/>
        </p:nvPicPr>
        <p:blipFill>
          <a:blip r:embed="rId4" cstate="print"/>
          <a:stretch>
            <a:fillRect/>
          </a:stretch>
        </p:blipFill>
        <p:spPr>
          <a:xfrm>
            <a:off x="2928926" y="3929066"/>
            <a:ext cx="2000318" cy="266642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57158" y="357166"/>
            <a:ext cx="8501122" cy="5909310"/>
          </a:xfrm>
          <a:prstGeom prst="rect">
            <a:avLst/>
          </a:prstGeom>
          <a:noFill/>
        </p:spPr>
        <p:txBody>
          <a:bodyPr wrap="square" rtlCol="0">
            <a:spAutoFit/>
          </a:bodyPr>
          <a:lstStyle/>
          <a:p>
            <a:r>
              <a:rPr lang="bg-BG" dirty="0" smtClean="0"/>
              <a:t>   В България по традиция яйцата се боядисват на </a:t>
            </a:r>
            <a:r>
              <a:rPr lang="bg-BG" i="1" dirty="0" smtClean="0"/>
              <a:t>Велики четвъртък </a:t>
            </a:r>
            <a:r>
              <a:rPr lang="bg-BG" dirty="0" smtClean="0"/>
              <a:t>или на </a:t>
            </a:r>
            <a:r>
              <a:rPr lang="bg-BG" i="1" dirty="0" smtClean="0"/>
              <a:t>Велика събота</a:t>
            </a:r>
            <a:r>
              <a:rPr lang="bg-BG" dirty="0" smtClean="0"/>
              <a:t>. Първото се оцветява винаги в червено от най възрастната жена. Докато то е още топло и прясно боядисано тя натърква бузките и рисува кръстен знак на челата на децата, както и на всички останали членове от семейството за да бъдат здрави през цялата година. </a:t>
            </a:r>
          </a:p>
          <a:p>
            <a:r>
              <a:rPr lang="bg-BG" i="1" dirty="0" smtClean="0"/>
              <a:t>   Първото яйце </a:t>
            </a:r>
            <a:r>
              <a:rPr lang="bg-BG" dirty="0" smtClean="0"/>
              <a:t>е символ на здраве, благоденствие и благополучие за семейството. Традицията повелява първото яйце за Великден да се оставя пред семейната икона, където е стояло миналогодишното първо яйце. Този обичай е запазен и се вярва, че миналогодишното яйце е носител на здраве и добри енергии. Някои предпочитат да разчупят яйцето, за да проверят дали се е запазило и спрямо това да се опитат да предскажат късмета си за следващата година. След което яйцето се пуска в течаща река. Според поверието, ако яйцето не се е развалило и не е придобило силен неприятен аромат, вещае предстоящата година, че ще е добра и </a:t>
            </a:r>
            <a:r>
              <a:rPr lang="bg-BG" dirty="0" err="1" smtClean="0"/>
              <a:t>благополучна</a:t>
            </a:r>
            <a:r>
              <a:rPr lang="bg-BG" dirty="0" smtClean="0"/>
              <a:t>.  Други, вземат старото яйце и го заравят в градината. Това се смята, че носи берекет (плодородие) в градината. </a:t>
            </a:r>
          </a:p>
          <a:p>
            <a:r>
              <a:rPr lang="bg-BG" dirty="0" smtClean="0"/>
              <a:t>Преди появата на изкуствените оцветители, по нашите земи са се използвали отвари от различни билки и ядки, за да се боядисат яйцата. С отвара от риган се получавала червена багра, от смрадлика – оранжева, от коприва – зелена, а жълтата багра се е получавала от орехи и кори от ябълки или отвара от стар кромид лук.  </a:t>
            </a:r>
          </a:p>
          <a:p>
            <a:r>
              <a:rPr lang="bg-BG" dirty="0" smtClean="0"/>
              <a:t>   На самия празник Великден всички в семейството се чукат с яйца и на който яйцето се окаже най-здраво, се вярва, че ще е най-здрав през годината.</a:t>
            </a:r>
            <a:endParaRPr lang="bg-B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descr="960-540-kozunak.jpg"/>
          <p:cNvPicPr>
            <a:picLocks noChangeAspect="1"/>
          </p:cNvPicPr>
          <p:nvPr/>
        </p:nvPicPr>
        <p:blipFill>
          <a:blip r:embed="rId2"/>
          <a:stretch>
            <a:fillRect/>
          </a:stretch>
        </p:blipFill>
        <p:spPr>
          <a:xfrm>
            <a:off x="1142976" y="214290"/>
            <a:ext cx="6715172" cy="3777284"/>
          </a:xfrm>
          <a:prstGeom prst="rect">
            <a:avLst/>
          </a:prstGeom>
        </p:spPr>
      </p:pic>
      <p:sp>
        <p:nvSpPr>
          <p:cNvPr id="4" name="Текстово поле 3"/>
          <p:cNvSpPr txBox="1"/>
          <p:nvPr/>
        </p:nvSpPr>
        <p:spPr>
          <a:xfrm>
            <a:off x="500034" y="4071942"/>
            <a:ext cx="8143932" cy="2585323"/>
          </a:xfrm>
          <a:prstGeom prst="rect">
            <a:avLst/>
          </a:prstGeom>
          <a:noFill/>
        </p:spPr>
        <p:txBody>
          <a:bodyPr wrap="square" rtlCol="0">
            <a:spAutoFit/>
          </a:bodyPr>
          <a:lstStyle/>
          <a:p>
            <a:r>
              <a:rPr lang="bg-BG" dirty="0" smtClean="0"/>
              <a:t>   Великденските празници няма как да минат без присъствието на козунака на трапезата. Той е част от традицията, както и боядисаните в червено яйца. </a:t>
            </a:r>
            <a:r>
              <a:rPr lang="bg-BG" dirty="0" smtClean="0">
                <a:solidFill>
                  <a:srgbClr val="FF33CC"/>
                </a:solidFill>
              </a:rPr>
              <a:t>Козунакът </a:t>
            </a:r>
            <a:r>
              <a:rPr lang="bg-BG" dirty="0" smtClean="0"/>
              <a:t>представлява сладък обреден хляб, който символизира тялото на Иисус Христос. Традиционно се приготвя и консумира на Великден.</a:t>
            </a:r>
          </a:p>
          <a:p>
            <a:r>
              <a:rPr lang="bg-BG" dirty="0" smtClean="0"/>
              <a:t>   У нас козунакът се е наложил в периода 1915 – 1920г. Дотогава за празника са се месили други хлябове, наричани </a:t>
            </a:r>
            <a:r>
              <a:rPr lang="bg-BG" dirty="0" err="1" smtClean="0"/>
              <a:t>колак</a:t>
            </a:r>
            <a:r>
              <a:rPr lang="bg-BG" dirty="0" smtClean="0"/>
              <a:t>, </a:t>
            </a:r>
            <a:r>
              <a:rPr lang="bg-BG" dirty="0" err="1" smtClean="0"/>
              <a:t>пармак</a:t>
            </a:r>
            <a:r>
              <a:rPr lang="bg-BG" dirty="0" smtClean="0"/>
              <a:t>, кравай. Твърди се, че историята на козунака започва в началото на 17 век във Франция, откъдето постепенно се пренася в цяла Европа. В Италия Великденският обреден хляб се нарича </a:t>
            </a:r>
            <a:r>
              <a:rPr lang="bg-BG" dirty="0" err="1" smtClean="0"/>
              <a:t>панетоне</a:t>
            </a:r>
            <a:r>
              <a:rPr lang="bg-BG" dirty="0" smtClean="0"/>
              <a:t>, а в Русия – </a:t>
            </a:r>
            <a:r>
              <a:rPr lang="bg-BG" dirty="0" err="1" smtClean="0"/>
              <a:t>кулич</a:t>
            </a:r>
            <a:r>
              <a:rPr lang="bg-BG" dirty="0" smtClean="0"/>
              <a:t>.   </a:t>
            </a:r>
            <a:endParaRPr lang="bg-B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57158" y="142852"/>
            <a:ext cx="8501122" cy="5078313"/>
          </a:xfrm>
          <a:prstGeom prst="rect">
            <a:avLst/>
          </a:prstGeom>
          <a:noFill/>
        </p:spPr>
        <p:txBody>
          <a:bodyPr wrap="square" rtlCol="0">
            <a:spAutoFit/>
          </a:bodyPr>
          <a:lstStyle/>
          <a:p>
            <a:r>
              <a:rPr lang="bg-BG" dirty="0" smtClean="0"/>
              <a:t>   В българската традиция се приема, че за да се замеси козунак е свещено действие и ритуал. Козунакът е труден за приготвяне и изисква много време, месене и специални условия, като това, че помещението, в което се меси и втасва тестото, трябва да е добре затоплено. Друго характерно за козунака е, че той трябва да е добре бухнал и да стане “на конци”. Често към тестото се добавят и различни видове ядки, стафиди, настъргана лимонова кора, локум, мармалад и др. По традиция козунакът трябва да се замеси рано в събота сутрин, а яденето му не може да започне по-рано от неделя след Възкресение, тъй като преди това се пости. </a:t>
            </a:r>
          </a:p>
          <a:p>
            <a:r>
              <a:rPr lang="bg-BG" dirty="0" smtClean="0"/>
              <a:t>   Според изследователи на българското възраждане за пръв път козунак в съвременния му вид се е появил в Шумен в средата на 19 век, когато тук временно пребивават унгарските емигранти, начело с </a:t>
            </a:r>
            <a:r>
              <a:rPr lang="bg-BG" dirty="0" err="1" smtClean="0"/>
              <a:t>Лайош</a:t>
            </a:r>
            <a:r>
              <a:rPr lang="bg-BG" dirty="0" smtClean="0"/>
              <a:t> </a:t>
            </a:r>
            <a:r>
              <a:rPr lang="bg-BG" dirty="0" err="1" smtClean="0"/>
              <a:t>Кошут</a:t>
            </a:r>
            <a:r>
              <a:rPr lang="bg-BG" dirty="0" smtClean="0"/>
              <a:t> ( Унгарски национален герой, ръководител на Унгарската революция от 1848 – 1849 година).</a:t>
            </a:r>
          </a:p>
          <a:p>
            <a:r>
              <a:rPr lang="bg-BG" dirty="0" smtClean="0"/>
              <a:t>   На </a:t>
            </a:r>
            <a:r>
              <a:rPr lang="bg-BG" i="1" dirty="0" smtClean="0"/>
              <a:t>Велика събота </a:t>
            </a:r>
            <a:r>
              <a:rPr lang="bg-BG" dirty="0" smtClean="0"/>
              <a:t>два часа преди полунощ започва службата в православната църква. Всеки запалва </a:t>
            </a:r>
            <a:r>
              <a:rPr lang="bg-BG" dirty="0" err="1" smtClean="0"/>
              <a:t>свещичка</a:t>
            </a:r>
            <a:r>
              <a:rPr lang="bg-BG" dirty="0" smtClean="0"/>
              <a:t> от огъня, който носи свещеникът. Когато настъпи Великден(в полунощ), хората се поздравяват с </a:t>
            </a:r>
            <a:r>
              <a:rPr lang="bg-BG" i="1" dirty="0" smtClean="0"/>
              <a:t>“Христос </a:t>
            </a:r>
            <a:r>
              <a:rPr lang="bg-BG" i="1" dirty="0" err="1" smtClean="0"/>
              <a:t>Воскресе</a:t>
            </a:r>
            <a:r>
              <a:rPr lang="bg-BG" i="1" dirty="0" smtClean="0"/>
              <a:t>!” </a:t>
            </a:r>
            <a:r>
              <a:rPr lang="bg-BG" dirty="0" smtClean="0"/>
              <a:t>и отговарят с </a:t>
            </a:r>
            <a:r>
              <a:rPr lang="bg-BG" i="1" dirty="0" smtClean="0"/>
              <a:t>“</a:t>
            </a:r>
            <a:r>
              <a:rPr lang="bg-BG" i="1" dirty="0" err="1" smtClean="0"/>
              <a:t>Воистина</a:t>
            </a:r>
            <a:r>
              <a:rPr lang="bg-BG" i="1" dirty="0" smtClean="0"/>
              <a:t> </a:t>
            </a:r>
            <a:r>
              <a:rPr lang="bg-BG" i="1" dirty="0" err="1" smtClean="0"/>
              <a:t>Воскресе</a:t>
            </a:r>
            <a:r>
              <a:rPr lang="bg-BG" i="1" dirty="0" smtClean="0"/>
              <a:t>!”</a:t>
            </a:r>
            <a:r>
              <a:rPr lang="bg-BG" dirty="0" smtClean="0"/>
              <a:t>. Със запалените </a:t>
            </a:r>
            <a:r>
              <a:rPr lang="bg-BG" dirty="0" err="1" smtClean="0"/>
              <a:t>свещички</a:t>
            </a:r>
            <a:r>
              <a:rPr lang="bg-BG" dirty="0" smtClean="0"/>
              <a:t> хората бавно обикалят храма, като символ, че цялата вселена е очистена, избавена и възстановена.</a:t>
            </a:r>
          </a:p>
          <a:p>
            <a:endParaRPr lang="bg-BG" dirty="0"/>
          </a:p>
        </p:txBody>
      </p:sp>
      <p:pic>
        <p:nvPicPr>
          <p:cNvPr id="3" name="Картина 2" descr="3f80071b99e59f4369257605da7589e4e93195adfdd5b87bedb050cb96d62599.jpeg"/>
          <p:cNvPicPr>
            <a:picLocks noChangeAspect="1"/>
          </p:cNvPicPr>
          <p:nvPr/>
        </p:nvPicPr>
        <p:blipFill>
          <a:blip r:embed="rId2" cstate="print"/>
          <a:stretch>
            <a:fillRect/>
          </a:stretch>
        </p:blipFill>
        <p:spPr>
          <a:xfrm>
            <a:off x="3214678" y="4929198"/>
            <a:ext cx="5643602" cy="1652593"/>
          </a:xfrm>
          <a:prstGeom prst="rect">
            <a:avLst/>
          </a:prstGeom>
        </p:spPr>
      </p:pic>
      <p:pic>
        <p:nvPicPr>
          <p:cNvPr id="5" name="Картина 4" descr="640_304765.jpeg"/>
          <p:cNvPicPr>
            <a:picLocks noChangeAspect="1"/>
          </p:cNvPicPr>
          <p:nvPr/>
        </p:nvPicPr>
        <p:blipFill>
          <a:blip r:embed="rId3"/>
          <a:stretch>
            <a:fillRect/>
          </a:stretch>
        </p:blipFill>
        <p:spPr>
          <a:xfrm>
            <a:off x="500034" y="4929198"/>
            <a:ext cx="2571768" cy="166763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357158" y="214290"/>
            <a:ext cx="8429684" cy="4524315"/>
          </a:xfrm>
          <a:prstGeom prst="rect">
            <a:avLst/>
          </a:prstGeom>
          <a:noFill/>
        </p:spPr>
        <p:txBody>
          <a:bodyPr wrap="square" rtlCol="0">
            <a:spAutoFit/>
          </a:bodyPr>
          <a:lstStyle/>
          <a:p>
            <a:r>
              <a:rPr lang="bg-BG" dirty="0" smtClean="0"/>
              <a:t>   Освен Великденските яйца и козунак, символи на празника са още Великденският венец, агнето, пиленцето и кокошката, както и зайчето. </a:t>
            </a:r>
          </a:p>
          <a:p>
            <a:r>
              <a:rPr lang="bg-BG" dirty="0" smtClean="0"/>
              <a:t>   Домът ни грейва празнично, щом поставим  </a:t>
            </a:r>
            <a:r>
              <a:rPr lang="bg-BG" dirty="0" smtClean="0">
                <a:solidFill>
                  <a:schemeClr val="accent3">
                    <a:lumMod val="75000"/>
                  </a:schemeClr>
                </a:solidFill>
              </a:rPr>
              <a:t>венец</a:t>
            </a:r>
            <a:r>
              <a:rPr lang="bg-BG" dirty="0" smtClean="0"/>
              <a:t> на входната врата и на великденската трапеза. Той е специален и универсален символ, свързан с небето, с идеята за безкрайността и единството на вселената. Венецът е щит, който предпазва дома от зло. </a:t>
            </a:r>
          </a:p>
          <a:p>
            <a:r>
              <a:rPr lang="bg-BG" dirty="0" smtClean="0">
                <a:solidFill>
                  <a:schemeClr val="accent6">
                    <a:lumMod val="75000"/>
                  </a:schemeClr>
                </a:solidFill>
              </a:rPr>
              <a:t>   Агнето </a:t>
            </a:r>
            <a:r>
              <a:rPr lang="bg-BG" dirty="0" smtClean="0"/>
              <a:t>е образ, който свързваме с Великден и възраждащата се пролет. Новороденото агънце е символ на новия живот, невинността и доброто в нас. Иисус Христос често е изобразяван като Агнец. За него Йоан Кръстител казва думите “Ето Агнецът Божий, който взема върху Си греха на света”, защото смирението и благородството, е това, което събира християните на светлия празник. </a:t>
            </a:r>
          </a:p>
          <a:p>
            <a:r>
              <a:rPr lang="bg-BG" dirty="0" smtClean="0"/>
              <a:t>   На особено внимание във великденската декорация се радват образите на пиленцето и кокошката. Символи на новия живот, дома и грижата. Цялото </a:t>
            </a:r>
            <a:r>
              <a:rPr lang="bg-BG" dirty="0" err="1" smtClean="0"/>
              <a:t>кокоше</a:t>
            </a:r>
            <a:r>
              <a:rPr lang="bg-BG" dirty="0" smtClean="0"/>
              <a:t> семейство има своето място във великденската символика. </a:t>
            </a:r>
            <a:r>
              <a:rPr lang="bg-BG" dirty="0" smtClean="0">
                <a:solidFill>
                  <a:srgbClr val="FFFF00"/>
                </a:solidFill>
              </a:rPr>
              <a:t>Пилето</a:t>
            </a:r>
            <a:r>
              <a:rPr lang="bg-BG" dirty="0" smtClean="0"/>
              <a:t> е символ на </a:t>
            </a:r>
            <a:r>
              <a:rPr lang="bg-BG" dirty="0" err="1" smtClean="0"/>
              <a:t>новопоявилия</a:t>
            </a:r>
            <a:r>
              <a:rPr lang="bg-BG" dirty="0" smtClean="0"/>
              <a:t> се живот и възхвала на пролетта. </a:t>
            </a:r>
            <a:r>
              <a:rPr lang="bg-BG" dirty="0" smtClean="0">
                <a:solidFill>
                  <a:srgbClr val="FF0000"/>
                </a:solidFill>
              </a:rPr>
              <a:t>Кокошката</a:t>
            </a:r>
            <a:r>
              <a:rPr lang="bg-BG" dirty="0" smtClean="0"/>
              <a:t> носи уют и спокойствие в дома, топла грижа и бдителна закрила. </a:t>
            </a:r>
          </a:p>
        </p:txBody>
      </p:sp>
      <p:pic>
        <p:nvPicPr>
          <p:cNvPr id="4" name="Картина 3" descr="images....jpg"/>
          <p:cNvPicPr>
            <a:picLocks noChangeAspect="1"/>
          </p:cNvPicPr>
          <p:nvPr/>
        </p:nvPicPr>
        <p:blipFill>
          <a:blip r:embed="rId2"/>
          <a:stretch>
            <a:fillRect/>
          </a:stretch>
        </p:blipFill>
        <p:spPr>
          <a:xfrm>
            <a:off x="6000760" y="4429132"/>
            <a:ext cx="2286016" cy="2286016"/>
          </a:xfrm>
          <a:prstGeom prst="rect">
            <a:avLst/>
          </a:prstGeom>
        </p:spPr>
      </p:pic>
      <p:pic>
        <p:nvPicPr>
          <p:cNvPr id="5" name="Картина 4" descr="easter-hen-chicken-chicks-egg.jpg"/>
          <p:cNvPicPr>
            <a:picLocks noChangeAspect="1"/>
          </p:cNvPicPr>
          <p:nvPr/>
        </p:nvPicPr>
        <p:blipFill>
          <a:blip r:embed="rId3"/>
          <a:stretch>
            <a:fillRect/>
          </a:stretch>
        </p:blipFill>
        <p:spPr>
          <a:xfrm>
            <a:off x="857224" y="4643422"/>
            <a:ext cx="2071702" cy="2071702"/>
          </a:xfrm>
          <a:prstGeom prst="rect">
            <a:avLst/>
          </a:prstGeom>
        </p:spPr>
      </p:pic>
      <p:pic>
        <p:nvPicPr>
          <p:cNvPr id="6" name="Картина 5" descr="mini-ukrasa-za-velikden.jpg"/>
          <p:cNvPicPr>
            <a:picLocks noChangeAspect="1"/>
          </p:cNvPicPr>
          <p:nvPr/>
        </p:nvPicPr>
        <p:blipFill>
          <a:blip r:embed="rId4" cstate="print"/>
          <a:stretch>
            <a:fillRect/>
          </a:stretch>
        </p:blipFill>
        <p:spPr>
          <a:xfrm>
            <a:off x="3571868" y="4643422"/>
            <a:ext cx="2071702" cy="20717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785786" y="928670"/>
            <a:ext cx="7429552" cy="1754326"/>
          </a:xfrm>
          <a:prstGeom prst="rect">
            <a:avLst/>
          </a:prstGeom>
          <a:noFill/>
        </p:spPr>
        <p:txBody>
          <a:bodyPr wrap="square" rtlCol="0">
            <a:spAutoFit/>
          </a:bodyPr>
          <a:lstStyle/>
          <a:p>
            <a:r>
              <a:rPr lang="bg-BG" dirty="0" smtClean="0"/>
              <a:t>   В християнската религия на Възкресение Христово (Великден) се чества възкръсването на Иисус Христос. То е на третия ден, след като Иисус Христос е разпънат на кръст и погребан.  Празната гробница е видяна от жените </a:t>
            </a:r>
            <a:r>
              <a:rPr lang="bg-BG" dirty="0" err="1" smtClean="0"/>
              <a:t>мироносици</a:t>
            </a:r>
            <a:r>
              <a:rPr lang="bg-BG" dirty="0" smtClean="0"/>
              <a:t>, посетили гроба. След това Иисус Христос се явява на Мария Магдалена, а после и на апостолите. Католическата и протестантската църква също отбелязват Възкресение Христово. </a:t>
            </a:r>
            <a:endParaRPr lang="bg-BG" dirty="0"/>
          </a:p>
        </p:txBody>
      </p:sp>
      <p:pic>
        <p:nvPicPr>
          <p:cNvPr id="3" name="Картина 2" descr="800px-Meister_der_Schule_von_Nowgorod_002.jpg"/>
          <p:cNvPicPr>
            <a:picLocks noChangeAspect="1"/>
          </p:cNvPicPr>
          <p:nvPr/>
        </p:nvPicPr>
        <p:blipFill>
          <a:blip r:embed="rId2"/>
          <a:stretch>
            <a:fillRect/>
          </a:stretch>
        </p:blipFill>
        <p:spPr>
          <a:xfrm>
            <a:off x="1071538" y="2643182"/>
            <a:ext cx="3184500" cy="4000528"/>
          </a:xfrm>
          <a:prstGeom prst="rect">
            <a:avLst/>
          </a:prstGeom>
        </p:spPr>
      </p:pic>
      <p:pic>
        <p:nvPicPr>
          <p:cNvPr id="4" name="Картина 3" descr="800px-The_resurrection_day.jpg"/>
          <p:cNvPicPr>
            <a:picLocks noChangeAspect="1"/>
          </p:cNvPicPr>
          <p:nvPr/>
        </p:nvPicPr>
        <p:blipFill>
          <a:blip r:embed="rId3"/>
          <a:stretch>
            <a:fillRect/>
          </a:stretch>
        </p:blipFill>
        <p:spPr>
          <a:xfrm>
            <a:off x="4500562" y="2643182"/>
            <a:ext cx="3286147" cy="3988561"/>
          </a:xfrm>
          <a:prstGeom prst="rect">
            <a:avLst/>
          </a:prstGeom>
        </p:spPr>
      </p:pic>
      <p:sp>
        <p:nvSpPr>
          <p:cNvPr id="7" name="Текстово поле 6"/>
          <p:cNvSpPr txBox="1"/>
          <p:nvPr/>
        </p:nvSpPr>
        <p:spPr>
          <a:xfrm>
            <a:off x="1285852" y="642918"/>
            <a:ext cx="6572296" cy="369332"/>
          </a:xfrm>
          <a:prstGeom prst="rect">
            <a:avLst/>
          </a:prstGeom>
          <a:noFill/>
        </p:spPr>
        <p:txBody>
          <a:bodyPr wrap="square" rtlCol="0">
            <a:spAutoFit/>
          </a:bodyPr>
          <a:lstStyle/>
          <a:p>
            <a:r>
              <a:rPr lang="bg-BG" b="1" dirty="0" smtClean="0"/>
              <a:t> </a:t>
            </a:r>
            <a:endParaRPr lang="bg-BG" dirty="0"/>
          </a:p>
        </p:txBody>
      </p:sp>
      <p:sp>
        <p:nvSpPr>
          <p:cNvPr id="8" name="Текстово поле 7"/>
          <p:cNvSpPr txBox="1"/>
          <p:nvPr/>
        </p:nvSpPr>
        <p:spPr>
          <a:xfrm>
            <a:off x="785786" y="357166"/>
            <a:ext cx="7500990" cy="646331"/>
          </a:xfrm>
          <a:prstGeom prst="rect">
            <a:avLst/>
          </a:prstGeom>
          <a:noFill/>
          <a:ln w="3175">
            <a:noFill/>
          </a:ln>
        </p:spPr>
        <p:txBody>
          <a:bodyPr wrap="square" rtlCol="0">
            <a:spAutoFit/>
          </a:bodyPr>
          <a:lstStyle/>
          <a:p>
            <a:r>
              <a:rPr lang="bg-BG" b="1" dirty="0" smtClean="0">
                <a:solidFill>
                  <a:srgbClr val="C00000"/>
                </a:solidFill>
              </a:rPr>
              <a:t>   Великден</a:t>
            </a:r>
            <a:r>
              <a:rPr lang="bg-BG" b="1" dirty="0" smtClean="0"/>
              <a:t> </a:t>
            </a:r>
            <a:r>
              <a:rPr lang="bg-BG" b="1" dirty="0" smtClean="0">
                <a:solidFill>
                  <a:srgbClr val="FF0000"/>
                </a:solidFill>
              </a:rPr>
              <a:t>(</a:t>
            </a:r>
            <a:r>
              <a:rPr lang="bg-BG" b="1" dirty="0" smtClean="0">
                <a:solidFill>
                  <a:srgbClr val="C00000"/>
                </a:solidFill>
              </a:rPr>
              <a:t>Възкресение Христово</a:t>
            </a:r>
            <a:r>
              <a:rPr lang="bg-BG" b="1" dirty="0" smtClean="0">
                <a:solidFill>
                  <a:srgbClr val="FF0000"/>
                </a:solidFill>
              </a:rPr>
              <a:t>)</a:t>
            </a:r>
            <a:r>
              <a:rPr lang="bg-BG" dirty="0" smtClean="0"/>
              <a:t> е денят, в който християните честват Възкресението на сина Божи Иисус Христос. </a:t>
            </a:r>
            <a:endParaRPr lang="bg-B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285720" y="4572008"/>
            <a:ext cx="8501122" cy="1754326"/>
          </a:xfrm>
          <a:prstGeom prst="rect">
            <a:avLst/>
          </a:prstGeom>
          <a:noFill/>
        </p:spPr>
        <p:txBody>
          <a:bodyPr wrap="square" rtlCol="0">
            <a:spAutoFit/>
          </a:bodyPr>
          <a:lstStyle/>
          <a:p>
            <a:r>
              <a:rPr lang="bg-BG" dirty="0" smtClean="0"/>
              <a:t>    </a:t>
            </a:r>
            <a:r>
              <a:rPr lang="bg-BG" dirty="0" smtClean="0">
                <a:solidFill>
                  <a:srgbClr val="0070C0"/>
                </a:solidFill>
              </a:rPr>
              <a:t>Великденският заек </a:t>
            </a:r>
            <a:r>
              <a:rPr lang="bg-BG" dirty="0" smtClean="0"/>
              <a:t>е символ на празника Великден. Животното заек традиционно се свързва с прераждането на природата и изобилието, новото начало. Зайците символизират плодовитостта, защото раждат по много зайчета. </a:t>
            </a:r>
          </a:p>
          <a:p>
            <a:r>
              <a:rPr lang="bg-BG" dirty="0" smtClean="0"/>
              <a:t>   Съществува легенда, според която великденският заек някога бил голяма красива птица, принадлежаща на богиня. Веднъж тя я превърнала в див заек, но тъй като той все още е птица по душа, продължава да прави гнезда и да ги пълни с яйца.</a:t>
            </a:r>
            <a:endParaRPr lang="bg-BG" dirty="0"/>
          </a:p>
        </p:txBody>
      </p:sp>
      <p:pic>
        <p:nvPicPr>
          <p:cNvPr id="3" name="Картина 2" descr="easter_bunny-1_74449393 (1).jpg"/>
          <p:cNvPicPr>
            <a:picLocks noChangeAspect="1"/>
          </p:cNvPicPr>
          <p:nvPr/>
        </p:nvPicPr>
        <p:blipFill>
          <a:blip r:embed="rId2"/>
          <a:stretch>
            <a:fillRect/>
          </a:stretch>
        </p:blipFill>
        <p:spPr>
          <a:xfrm>
            <a:off x="1857356" y="142852"/>
            <a:ext cx="5357850" cy="43457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descr="419754.jpg"/>
          <p:cNvPicPr>
            <a:picLocks noChangeAspect="1"/>
          </p:cNvPicPr>
          <p:nvPr/>
        </p:nvPicPr>
        <p:blipFill>
          <a:blip r:embed="rId2"/>
          <a:stretch>
            <a:fillRect/>
          </a:stretch>
        </p:blipFill>
        <p:spPr>
          <a:xfrm>
            <a:off x="2714612" y="1928802"/>
            <a:ext cx="6286545" cy="4714908"/>
          </a:xfrm>
          <a:prstGeom prst="rect">
            <a:avLst/>
          </a:prstGeom>
        </p:spPr>
      </p:pic>
      <p:pic>
        <p:nvPicPr>
          <p:cNvPr id="5" name="Картина 4" descr="IMG_20180405_130510.jpg"/>
          <p:cNvPicPr>
            <a:picLocks noChangeAspect="1"/>
          </p:cNvPicPr>
          <p:nvPr/>
        </p:nvPicPr>
        <p:blipFill>
          <a:blip r:embed="rId3"/>
          <a:stretch>
            <a:fillRect/>
          </a:stretch>
        </p:blipFill>
        <p:spPr>
          <a:xfrm>
            <a:off x="142844" y="928670"/>
            <a:ext cx="3429009" cy="5715016"/>
          </a:xfrm>
          <a:prstGeom prst="rect">
            <a:avLst/>
          </a:prstGeom>
        </p:spPr>
      </p:pic>
      <p:pic>
        <p:nvPicPr>
          <p:cNvPr id="6" name="Картина 5" descr="39652.jpg"/>
          <p:cNvPicPr>
            <a:picLocks noChangeAspect="1"/>
          </p:cNvPicPr>
          <p:nvPr/>
        </p:nvPicPr>
        <p:blipFill>
          <a:blip r:embed="rId4"/>
          <a:stretch>
            <a:fillRect/>
          </a:stretch>
        </p:blipFill>
        <p:spPr>
          <a:xfrm>
            <a:off x="142844" y="142852"/>
            <a:ext cx="3643338" cy="1943114"/>
          </a:xfrm>
          <a:prstGeom prst="rect">
            <a:avLst/>
          </a:prstGeom>
        </p:spPr>
      </p:pic>
      <p:pic>
        <p:nvPicPr>
          <p:cNvPr id="7" name="Картина 6" descr="3f80071b99e59f4369257605da7589e4e93195adfdd5b87bedb050cb96d62599.jpeg"/>
          <p:cNvPicPr>
            <a:picLocks noChangeAspect="1"/>
          </p:cNvPicPr>
          <p:nvPr/>
        </p:nvPicPr>
        <p:blipFill>
          <a:blip r:embed="rId5" cstate="print"/>
          <a:stretch>
            <a:fillRect/>
          </a:stretch>
        </p:blipFill>
        <p:spPr>
          <a:xfrm>
            <a:off x="3786182" y="428604"/>
            <a:ext cx="5214974" cy="1527079"/>
          </a:xfrm>
          <a:prstGeom prst="rect">
            <a:avLst/>
          </a:prstGeom>
        </p:spPr>
      </p:pic>
      <p:pic>
        <p:nvPicPr>
          <p:cNvPr id="9" name="Картина 8" descr="изтеглен_файл_(2).jpg"/>
          <p:cNvPicPr>
            <a:picLocks noChangeAspect="1"/>
          </p:cNvPicPr>
          <p:nvPr/>
        </p:nvPicPr>
        <p:blipFill>
          <a:blip r:embed="rId6" cstate="print"/>
          <a:stretch>
            <a:fillRect/>
          </a:stretch>
        </p:blipFill>
        <p:spPr>
          <a:xfrm>
            <a:off x="3000364" y="1142984"/>
            <a:ext cx="1547802" cy="1547802"/>
          </a:xfrm>
          <a:prstGeom prst="rect">
            <a:avLst/>
          </a:prstGeom>
        </p:spPr>
      </p:pic>
      <p:pic>
        <p:nvPicPr>
          <p:cNvPr id="10" name="Картина 9" descr="Easter-Eggs-Colouring.jpg"/>
          <p:cNvPicPr>
            <a:picLocks noChangeAspect="1"/>
          </p:cNvPicPr>
          <p:nvPr/>
        </p:nvPicPr>
        <p:blipFill>
          <a:blip r:embed="rId7" cstate="print"/>
          <a:stretch>
            <a:fillRect/>
          </a:stretch>
        </p:blipFill>
        <p:spPr>
          <a:xfrm>
            <a:off x="7143768" y="4786322"/>
            <a:ext cx="1857356" cy="185735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Картина 1" descr="Page9.jpg"/>
          <p:cNvPicPr>
            <a:picLocks noChangeAspect="1"/>
          </p:cNvPicPr>
          <p:nvPr/>
        </p:nvPicPr>
        <p:blipFill>
          <a:blip r:embed="rId2"/>
          <a:stretch>
            <a:fillRect/>
          </a:stretch>
        </p:blipFill>
        <p:spPr>
          <a:xfrm>
            <a:off x="142844" y="71414"/>
            <a:ext cx="8858312" cy="6643734"/>
          </a:xfrm>
          <a:prstGeom prst="rect">
            <a:avLst/>
          </a:prstGeom>
        </p:spPr>
      </p:pic>
      <p:pic>
        <p:nvPicPr>
          <p:cNvPr id="3" name="Картина 2" descr="orig.jpg"/>
          <p:cNvPicPr>
            <a:picLocks noChangeAspect="1"/>
          </p:cNvPicPr>
          <p:nvPr/>
        </p:nvPicPr>
        <p:blipFill>
          <a:blip r:embed="rId3"/>
          <a:stretch>
            <a:fillRect/>
          </a:stretch>
        </p:blipFill>
        <p:spPr>
          <a:xfrm>
            <a:off x="142845" y="39182"/>
            <a:ext cx="4786346" cy="67599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g-BG" dirty="0" smtClean="0"/>
              <a:t>Изготвил</a:t>
            </a:r>
            <a:endParaRPr lang="en-US" dirty="0"/>
          </a:p>
        </p:txBody>
      </p:sp>
      <p:sp>
        <p:nvSpPr>
          <p:cNvPr id="3" name="Subtitle 2"/>
          <p:cNvSpPr>
            <a:spLocks noGrp="1"/>
          </p:cNvSpPr>
          <p:nvPr>
            <p:ph type="subTitle" idx="1"/>
          </p:nvPr>
        </p:nvSpPr>
        <p:spPr/>
        <p:txBody>
          <a:bodyPr/>
          <a:lstStyle/>
          <a:p>
            <a:r>
              <a:rPr lang="bg-BG" dirty="0" smtClean="0"/>
              <a:t>Митко Калоянов Янков</a:t>
            </a:r>
          </a:p>
          <a:p>
            <a:r>
              <a:rPr lang="bg-BG" dirty="0" smtClean="0"/>
              <a:t>5.в клас</a:t>
            </a:r>
          </a:p>
          <a:p>
            <a:r>
              <a:rPr lang="bg-BG" smtClean="0"/>
              <a:t>2021 г.</a:t>
            </a:r>
            <a:endParaRPr lang="en-US" dirty="0"/>
          </a:p>
        </p:txBody>
      </p:sp>
    </p:spTree>
    <p:extLst>
      <p:ext uri="{BB962C8B-B14F-4D97-AF65-F5344CB8AC3E}">
        <p14:creationId xmlns:p14="http://schemas.microsoft.com/office/powerpoint/2010/main" val="20561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ово поле 8"/>
          <p:cNvSpPr txBox="1"/>
          <p:nvPr/>
        </p:nvSpPr>
        <p:spPr>
          <a:xfrm>
            <a:off x="428596" y="285728"/>
            <a:ext cx="8001056" cy="3416320"/>
          </a:xfrm>
          <a:prstGeom prst="rect">
            <a:avLst/>
          </a:prstGeom>
          <a:noFill/>
        </p:spPr>
        <p:txBody>
          <a:bodyPr wrap="square" rtlCol="0">
            <a:spAutoFit/>
          </a:bodyPr>
          <a:lstStyle/>
          <a:p>
            <a:r>
              <a:rPr lang="bg-BG" dirty="0" smtClean="0"/>
              <a:t>   Великден е сред най – важните празници в народния и в религиозния календар, наричат го Празник на празниците. Датата му е подвижна и се мени година за година. Изчислява се спрямо първото пълнолуние след пролетното равноденствие, но е винаги в неделя и може да бъде най – късно на Гергьовден, който се празнува на 6 май. Великден е популярно име на Възкресение Христово. Според християнските вярвания заради учението на Иисус Христос е бил осъден на смърт и разпънат на кръст, но след три дни  възкръснал. Празникът съвпада с пролетното събуждане на природата за нов живот. Според традиционните представи Възкресението е станало по време на еврейския празник Пасха и затова на някои езици например на гръцки, Великден се нарича Пасха.   </a:t>
            </a:r>
          </a:p>
          <a:p>
            <a:endParaRPr lang="bg-BG" dirty="0" smtClean="0"/>
          </a:p>
        </p:txBody>
      </p:sp>
      <p:sp>
        <p:nvSpPr>
          <p:cNvPr id="7" name="Текстово поле 6"/>
          <p:cNvSpPr txBox="1"/>
          <p:nvPr/>
        </p:nvSpPr>
        <p:spPr>
          <a:xfrm>
            <a:off x="500034" y="4272677"/>
            <a:ext cx="8215370" cy="2585323"/>
          </a:xfrm>
          <a:prstGeom prst="rect">
            <a:avLst/>
          </a:prstGeom>
          <a:noFill/>
        </p:spPr>
        <p:txBody>
          <a:bodyPr wrap="square" rtlCol="0">
            <a:spAutoFit/>
          </a:bodyPr>
          <a:lstStyle/>
          <a:p>
            <a:r>
              <a:rPr lang="bg-BG" dirty="0" smtClean="0"/>
              <a:t>  Библейския мит разказва за това как евреите били поробени в Египет и над тях властвал жесток фараон. По негова заповед всички еврейски момчета били избивани още при раждането им, но едно от децата оцеляло. Майка му го спасила, като го пуснала в кошница по реката. Намерила го дъщерята на фараона. Нарекла го Мойсей. </a:t>
            </a:r>
          </a:p>
          <a:p>
            <a:r>
              <a:rPr lang="bg-BG" dirty="0" smtClean="0"/>
              <a:t>   Когато Мойсей пораснал, той се опълчил срещу фараона и поискал да освободи евреите от робство. Фараона отказал, но Бог пратил на Египет много страшни бедствия.</a:t>
            </a:r>
          </a:p>
          <a:p>
            <a:r>
              <a:rPr lang="bg-BG" dirty="0" smtClean="0"/>
              <a:t>   </a:t>
            </a:r>
          </a:p>
        </p:txBody>
      </p:sp>
      <p:sp>
        <p:nvSpPr>
          <p:cNvPr id="10" name="Текстово поле 9"/>
          <p:cNvSpPr txBox="1"/>
          <p:nvPr/>
        </p:nvSpPr>
        <p:spPr>
          <a:xfrm>
            <a:off x="500034" y="3357562"/>
            <a:ext cx="7858180" cy="923330"/>
          </a:xfrm>
          <a:prstGeom prst="rect">
            <a:avLst/>
          </a:prstGeom>
          <a:noFill/>
        </p:spPr>
        <p:txBody>
          <a:bodyPr wrap="square" rtlCol="0">
            <a:spAutoFit/>
          </a:bodyPr>
          <a:lstStyle/>
          <a:p>
            <a:pPr algn="ctr"/>
            <a:r>
              <a:rPr lang="bg-BG" dirty="0" smtClean="0"/>
              <a:t> </a:t>
            </a:r>
            <a:r>
              <a:rPr lang="bg-BG" b="1" dirty="0" smtClean="0">
                <a:solidFill>
                  <a:schemeClr val="accent5">
                    <a:lumMod val="75000"/>
                  </a:schemeClr>
                </a:solidFill>
              </a:rPr>
              <a:t>БИБЛЕЙСКИ МИТ</a:t>
            </a:r>
          </a:p>
          <a:p>
            <a:r>
              <a:rPr lang="bg-BG" dirty="0" smtClean="0"/>
              <a:t>  </a:t>
            </a:r>
            <a:r>
              <a:rPr lang="bg-BG" b="1" dirty="0" smtClean="0">
                <a:solidFill>
                  <a:schemeClr val="accent5">
                    <a:lumMod val="75000"/>
                  </a:schemeClr>
                </a:solidFill>
              </a:rPr>
              <a:t>Пасха</a:t>
            </a:r>
            <a:r>
              <a:rPr lang="bg-BG" dirty="0" smtClean="0"/>
              <a:t> (</a:t>
            </a:r>
            <a:r>
              <a:rPr lang="bg-BG" b="1" dirty="0" err="1" smtClean="0">
                <a:solidFill>
                  <a:schemeClr val="accent5">
                    <a:lumMod val="75000"/>
                  </a:schemeClr>
                </a:solidFill>
              </a:rPr>
              <a:t>Песах</a:t>
            </a:r>
            <a:r>
              <a:rPr lang="bg-BG" dirty="0" smtClean="0"/>
              <a:t>) е празник на избавлението на еврейския народ от робството му в Египет.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357158" y="142852"/>
            <a:ext cx="8429684" cy="3693319"/>
          </a:xfrm>
          <a:prstGeom prst="rect">
            <a:avLst/>
          </a:prstGeom>
          <a:noFill/>
        </p:spPr>
        <p:txBody>
          <a:bodyPr wrap="square" rtlCol="0">
            <a:spAutoFit/>
          </a:bodyPr>
          <a:lstStyle/>
          <a:p>
            <a:r>
              <a:rPr lang="bg-BG" dirty="0" smtClean="0"/>
              <a:t>    Накрая фараонът отстъпил и разрешил на Мойсей да напусне Египет заедно със своя народ.</a:t>
            </a:r>
          </a:p>
          <a:p>
            <a:r>
              <a:rPr lang="bg-BG" dirty="0" smtClean="0"/>
              <a:t>   Повел Мойсей евреите, но когато стигнали до Червено море, ги застигнал фараонът с войските си. По заповед на Бога  Мойсей прострял ръката си към морето. Водата се отдръпнала встрани и евреите преминали по сухото дъно. Опитал се и фараонът да мине, но водата го заляла и го удавила заедно с войската му. Така Мойсей извел своя народ от Египет и го спасил. Оттогава еврейският народ празнува Пасха като ден на избавлението. За евреите той е един от важните семейни и общонародни празници. </a:t>
            </a:r>
          </a:p>
          <a:p>
            <a:r>
              <a:rPr lang="bg-BG" dirty="0" smtClean="0"/>
              <a:t>   Самото събиране около празничната трапеза се нарича </a:t>
            </a:r>
            <a:r>
              <a:rPr lang="bg-BG" dirty="0" err="1" smtClean="0"/>
              <a:t>Седер</a:t>
            </a:r>
            <a:r>
              <a:rPr lang="bg-BG" dirty="0" smtClean="0"/>
              <a:t>. До храма се отнасяли жертвени животни (обикновено агне или яре), които след това се изпичали на открито  и се ядели с безквасен хляб, докато се преразказва историята на изхода от Египет. </a:t>
            </a:r>
            <a:endParaRPr lang="bg-BG" dirty="0"/>
          </a:p>
        </p:txBody>
      </p:sp>
      <p:pic>
        <p:nvPicPr>
          <p:cNvPr id="4" name="Картина 3" descr="194277.p.jpg"/>
          <p:cNvPicPr>
            <a:picLocks noChangeAspect="1"/>
          </p:cNvPicPr>
          <p:nvPr/>
        </p:nvPicPr>
        <p:blipFill>
          <a:blip r:embed="rId2"/>
          <a:stretch>
            <a:fillRect/>
          </a:stretch>
        </p:blipFill>
        <p:spPr>
          <a:xfrm>
            <a:off x="2571736" y="3500438"/>
            <a:ext cx="4357718" cy="32247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ово поле 2"/>
          <p:cNvSpPr txBox="1"/>
          <p:nvPr/>
        </p:nvSpPr>
        <p:spPr>
          <a:xfrm>
            <a:off x="2071670" y="357166"/>
            <a:ext cx="4929222" cy="369332"/>
          </a:xfrm>
          <a:prstGeom prst="rect">
            <a:avLst/>
          </a:prstGeom>
          <a:noFill/>
        </p:spPr>
        <p:txBody>
          <a:bodyPr wrap="square" rtlCol="0">
            <a:spAutoFit/>
          </a:bodyPr>
          <a:lstStyle/>
          <a:p>
            <a:pPr algn="ctr"/>
            <a:r>
              <a:rPr lang="bg-BG" b="1" u="sng" dirty="0" smtClean="0">
                <a:solidFill>
                  <a:srgbClr val="00B050"/>
                </a:solidFill>
              </a:rPr>
              <a:t>Пролетни празници преди Великден</a:t>
            </a:r>
            <a:endParaRPr lang="bg-BG" b="1" u="sng" dirty="0">
              <a:solidFill>
                <a:srgbClr val="00B050"/>
              </a:solidFill>
            </a:endParaRPr>
          </a:p>
        </p:txBody>
      </p:sp>
      <p:sp>
        <p:nvSpPr>
          <p:cNvPr id="5" name="Текстово поле 4"/>
          <p:cNvSpPr txBox="1"/>
          <p:nvPr/>
        </p:nvSpPr>
        <p:spPr>
          <a:xfrm>
            <a:off x="571472" y="857232"/>
            <a:ext cx="7929618" cy="1477328"/>
          </a:xfrm>
          <a:prstGeom prst="rect">
            <a:avLst/>
          </a:prstGeom>
          <a:noFill/>
        </p:spPr>
        <p:txBody>
          <a:bodyPr wrap="square" rtlCol="0">
            <a:spAutoFit/>
          </a:bodyPr>
          <a:lstStyle/>
          <a:p>
            <a:r>
              <a:rPr lang="bg-BG" b="1" i="1" dirty="0" smtClean="0"/>
              <a:t>   </a:t>
            </a:r>
            <a:r>
              <a:rPr lang="bg-BG" b="1" i="1" dirty="0" smtClean="0">
                <a:solidFill>
                  <a:srgbClr val="00B050"/>
                </a:solidFill>
              </a:rPr>
              <a:t>Лазаровден</a:t>
            </a:r>
            <a:r>
              <a:rPr lang="bg-BG" b="1" i="1" dirty="0" smtClean="0"/>
              <a:t>  </a:t>
            </a:r>
            <a:r>
              <a:rPr lang="bg-BG" dirty="0" smtClean="0"/>
              <a:t>е християнски празник, който носи името на Свети Лазар. Името Лазар е символ на здраве и дълголетие. Лазар е бил приятел на Иисус Христос. Когато умира, четири дни след неговата смърт той е възкресен. Бог казва “</a:t>
            </a:r>
            <a:r>
              <a:rPr lang="bg-BG" dirty="0" err="1" smtClean="0"/>
              <a:t>Лазаре</a:t>
            </a:r>
            <a:r>
              <a:rPr lang="bg-BG" dirty="0" smtClean="0"/>
              <a:t>, стани!”, и съживява Лазар, който излиза от гробницата си. </a:t>
            </a:r>
          </a:p>
          <a:p>
            <a:r>
              <a:rPr lang="bg-BG" dirty="0" smtClean="0"/>
              <a:t>   </a:t>
            </a:r>
          </a:p>
        </p:txBody>
      </p:sp>
      <p:pic>
        <p:nvPicPr>
          <p:cNvPr id="6" name="Картина 5" descr="de0e7812f39c064060d62b05007a430f.jpg"/>
          <p:cNvPicPr>
            <a:picLocks noChangeAspect="1"/>
          </p:cNvPicPr>
          <p:nvPr/>
        </p:nvPicPr>
        <p:blipFill>
          <a:blip r:embed="rId2"/>
          <a:stretch>
            <a:fillRect/>
          </a:stretch>
        </p:blipFill>
        <p:spPr>
          <a:xfrm>
            <a:off x="500034" y="2143116"/>
            <a:ext cx="8005820" cy="45005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571472" y="428604"/>
            <a:ext cx="7929618" cy="3416320"/>
          </a:xfrm>
          <a:prstGeom prst="rect">
            <a:avLst/>
          </a:prstGeom>
          <a:noFill/>
        </p:spPr>
        <p:txBody>
          <a:bodyPr wrap="square" rtlCol="0">
            <a:spAutoFit/>
          </a:bodyPr>
          <a:lstStyle/>
          <a:p>
            <a:r>
              <a:rPr lang="bg-BG" dirty="0" smtClean="0"/>
              <a:t>   Лазаровден се празнува на осмия ден преди Великден. Както Великден, така и Лазаровден се пада всяка година на различна дата, но винаги в събота. </a:t>
            </a:r>
          </a:p>
          <a:p>
            <a:r>
              <a:rPr lang="bg-BG" dirty="0" smtClean="0"/>
              <a:t>   На Лазаровден момите са пременени в традиционни фолклорни носии . Те обикалят къщите на селото, пеят обредни лазарски песни и благославят за здраве, щастие и берекет. Стопанинът на дома ги дарява с яйца, пари, плодове и дребни подаръци.  Основните песни на Лазаровден са </a:t>
            </a:r>
            <a:r>
              <a:rPr lang="bg-BG" dirty="0" err="1" smtClean="0"/>
              <a:t>благослов</a:t>
            </a:r>
            <a:r>
              <a:rPr lang="bg-BG" dirty="0" smtClean="0"/>
              <a:t> за здраве, плодородие и благополучие на дома. Празникът носи пролетно настроение. Вярвало се е, че мома, която не е лазарувала, не може да се омъжи. Затова е било задължително всяко момиче от селото да лазарува.</a:t>
            </a:r>
          </a:p>
          <a:p>
            <a:r>
              <a:rPr lang="bg-BG" dirty="0" smtClean="0"/>
              <a:t>   На този ден се изпълнява обичаят </a:t>
            </a:r>
            <a:r>
              <a:rPr lang="bg-BG" i="1" dirty="0" smtClean="0"/>
              <a:t>Лазаруване</a:t>
            </a:r>
            <a:r>
              <a:rPr lang="bg-BG" dirty="0" smtClean="0"/>
              <a:t>. Младите жени, наречени “</a:t>
            </a:r>
            <a:r>
              <a:rPr lang="bg-BG" i="1" dirty="0" smtClean="0"/>
              <a:t>лазарки</a:t>
            </a:r>
            <a:r>
              <a:rPr lang="bg-BG" dirty="0" smtClean="0"/>
              <a:t>”, берат цветя за венците, които ще оплетат за празника Цветница (на следващия ден). </a:t>
            </a:r>
          </a:p>
        </p:txBody>
      </p:sp>
      <p:pic>
        <p:nvPicPr>
          <p:cNvPr id="3" name="Картина 2" descr="images..jpg"/>
          <p:cNvPicPr>
            <a:picLocks noChangeAspect="1"/>
          </p:cNvPicPr>
          <p:nvPr/>
        </p:nvPicPr>
        <p:blipFill>
          <a:blip r:embed="rId2"/>
          <a:stretch>
            <a:fillRect/>
          </a:stretch>
        </p:blipFill>
        <p:spPr>
          <a:xfrm>
            <a:off x="4357686" y="3714752"/>
            <a:ext cx="4000528" cy="2662170"/>
          </a:xfrm>
          <a:prstGeom prst="rect">
            <a:avLst/>
          </a:prstGeom>
        </p:spPr>
      </p:pic>
      <p:pic>
        <p:nvPicPr>
          <p:cNvPr id="5" name="Картина 4" descr="изтеглен файл..jpg"/>
          <p:cNvPicPr>
            <a:picLocks noChangeAspect="1"/>
          </p:cNvPicPr>
          <p:nvPr/>
        </p:nvPicPr>
        <p:blipFill>
          <a:blip r:embed="rId3"/>
          <a:stretch>
            <a:fillRect/>
          </a:stretch>
        </p:blipFill>
        <p:spPr>
          <a:xfrm>
            <a:off x="500034" y="4000504"/>
            <a:ext cx="3750475" cy="21002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ово поле 4"/>
          <p:cNvSpPr txBox="1"/>
          <p:nvPr/>
        </p:nvSpPr>
        <p:spPr>
          <a:xfrm>
            <a:off x="642910" y="357166"/>
            <a:ext cx="7572428" cy="2862322"/>
          </a:xfrm>
          <a:prstGeom prst="rect">
            <a:avLst/>
          </a:prstGeom>
          <a:noFill/>
        </p:spPr>
        <p:txBody>
          <a:bodyPr wrap="square" rtlCol="0">
            <a:spAutoFit/>
          </a:bodyPr>
          <a:lstStyle/>
          <a:p>
            <a:r>
              <a:rPr lang="bg-BG" b="1" i="1" dirty="0" smtClean="0">
                <a:solidFill>
                  <a:srgbClr val="00B050"/>
                </a:solidFill>
              </a:rPr>
              <a:t>Цветница  </a:t>
            </a:r>
            <a:r>
              <a:rPr lang="bg-BG" dirty="0" smtClean="0"/>
              <a:t>е</a:t>
            </a:r>
            <a:r>
              <a:rPr lang="bg-BG" b="1" i="1" dirty="0" smtClean="0"/>
              <a:t> </a:t>
            </a:r>
            <a:r>
              <a:rPr lang="bg-BG" dirty="0" smtClean="0"/>
              <a:t>подвижен християнски, религиозен празник, който се празнува както в православната, така и в католическата и протестантската църква една седмица преди Великден, в неделята след Лазаровден. Нарича се още </a:t>
            </a:r>
            <a:r>
              <a:rPr lang="bg-BG" i="1" dirty="0" smtClean="0">
                <a:solidFill>
                  <a:srgbClr val="00B050"/>
                </a:solidFill>
              </a:rPr>
              <a:t>Връбница</a:t>
            </a:r>
            <a:r>
              <a:rPr lang="bg-BG" dirty="0" smtClean="0"/>
              <a:t>, </a:t>
            </a:r>
            <a:r>
              <a:rPr lang="bg-BG" i="1" dirty="0" smtClean="0">
                <a:solidFill>
                  <a:srgbClr val="00B050"/>
                </a:solidFill>
              </a:rPr>
              <a:t>Цветна неделя</a:t>
            </a:r>
            <a:r>
              <a:rPr lang="bg-BG" dirty="0" smtClean="0"/>
              <a:t>, </a:t>
            </a:r>
            <a:r>
              <a:rPr lang="bg-BG" i="1" dirty="0" smtClean="0">
                <a:solidFill>
                  <a:srgbClr val="00B050"/>
                </a:solidFill>
              </a:rPr>
              <a:t>Вая</a:t>
            </a:r>
            <a:r>
              <a:rPr lang="bg-BG" dirty="0" smtClean="0"/>
              <a:t>(</a:t>
            </a:r>
            <a:r>
              <a:rPr lang="bg-BG" i="1" dirty="0" err="1" smtClean="0">
                <a:solidFill>
                  <a:srgbClr val="00B050"/>
                </a:solidFill>
              </a:rPr>
              <a:t>Вайя</a:t>
            </a:r>
            <a:r>
              <a:rPr lang="bg-BG" dirty="0" smtClean="0"/>
              <a:t>), </a:t>
            </a:r>
            <a:r>
              <a:rPr lang="bg-BG" i="1" dirty="0" err="1" smtClean="0">
                <a:solidFill>
                  <a:srgbClr val="00B050"/>
                </a:solidFill>
              </a:rPr>
              <a:t>Куклинден</a:t>
            </a:r>
            <a:r>
              <a:rPr lang="bg-BG" dirty="0" smtClean="0"/>
              <a:t>, а в западните църкви  - </a:t>
            </a:r>
            <a:r>
              <a:rPr lang="bg-BG" i="1" dirty="0" smtClean="0">
                <a:solidFill>
                  <a:srgbClr val="00B050"/>
                </a:solidFill>
              </a:rPr>
              <a:t>Палмова неделя</a:t>
            </a:r>
            <a:r>
              <a:rPr lang="bg-BG" dirty="0" smtClean="0"/>
              <a:t>.</a:t>
            </a:r>
          </a:p>
          <a:p>
            <a:r>
              <a:rPr lang="bg-BG" dirty="0" smtClean="0"/>
              <a:t>   На този ден християнската църква празнува влизането на Иисус Христос в Йерусалим в дните преди еврейската Пасха. Според новозаветните евангелия Христос пристига в града, яздейки магаре, а вярващите го посрещат, като разстилат пред него дрехите си и маслинови клонки.</a:t>
            </a:r>
          </a:p>
          <a:p>
            <a:endParaRPr lang="bg-BG" dirty="0"/>
          </a:p>
        </p:txBody>
      </p:sp>
      <p:pic>
        <p:nvPicPr>
          <p:cNvPr id="7" name="Картина 6" descr="цветница11.jpg"/>
          <p:cNvPicPr>
            <a:picLocks noChangeAspect="1"/>
          </p:cNvPicPr>
          <p:nvPr/>
        </p:nvPicPr>
        <p:blipFill>
          <a:blip r:embed="rId2"/>
          <a:stretch>
            <a:fillRect/>
          </a:stretch>
        </p:blipFill>
        <p:spPr>
          <a:xfrm>
            <a:off x="1285852" y="3000372"/>
            <a:ext cx="5946477" cy="36112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928662" y="785794"/>
            <a:ext cx="7358114" cy="5078313"/>
          </a:xfrm>
          <a:prstGeom prst="rect">
            <a:avLst/>
          </a:prstGeom>
          <a:noFill/>
        </p:spPr>
        <p:txBody>
          <a:bodyPr wrap="square" rtlCol="0">
            <a:spAutoFit/>
          </a:bodyPr>
          <a:lstStyle/>
          <a:p>
            <a:r>
              <a:rPr lang="bg-BG" dirty="0" smtClean="0"/>
              <a:t>   След като възкресил престоялия четири дни в гроба Лазар, брат на сестрите Марта и Мария, Иисус Христос тръгнал за Йерусалим. Когато наближил града с придружаващите го ученици и стигнали до </a:t>
            </a:r>
            <a:r>
              <a:rPr lang="bg-BG" dirty="0" err="1" smtClean="0"/>
              <a:t>Витфагия</a:t>
            </a:r>
            <a:r>
              <a:rPr lang="bg-BG" dirty="0" smtClean="0"/>
              <a:t>, той пратил двама от тях да отидат в селото и да му доведат вързаната в началото на селото ослица и малкото </a:t>
            </a:r>
            <a:r>
              <a:rPr lang="en-US" dirty="0" smtClean="0"/>
              <a:t>ú</a:t>
            </a:r>
            <a:r>
              <a:rPr lang="bg-BG" dirty="0" smtClean="0"/>
              <a:t>, а ако някой ги попита защо правят това да кажат, че е потребно на Господ. Като разбрали, че ослицата е за Христос, никой не им попречил. Той я възседнал и така влязъл тържествено в Йерусалим. Вестта за възкресението на Лазар вече го изпреварила и хиляден народ тръгнал към </a:t>
            </a:r>
            <a:r>
              <a:rPr lang="bg-BG" dirty="0" err="1" smtClean="0"/>
              <a:t>Витания</a:t>
            </a:r>
            <a:r>
              <a:rPr lang="bg-BG" dirty="0" smtClean="0"/>
              <a:t>, за да го посрещне. Народът, виждайки в Иисус Христос Спасителя, възторжено размахал палмови клонки и хвърлял цветя пред нозете му.  Шествието продължило и от височината на </a:t>
            </a:r>
            <a:r>
              <a:rPr lang="bg-BG" dirty="0" err="1" smtClean="0"/>
              <a:t>Елеонското</a:t>
            </a:r>
            <a:r>
              <a:rPr lang="bg-BG" dirty="0" smtClean="0"/>
              <a:t> възвишение до храма. Там Христос извършил множество изцерения на болни и недъгави хора. На този ден в църквата се отслужва молитва и се благославят върбови клонки. Те се раздават на вярващите и всеки ги отнася до дома си за здраве. Окачват с върбови клонки портите и се сплита венче от осветената в църквата върба. Върбовите клонки символизират палмовите, с които е бил посрещнат в Йерусалим Иисус Христос.</a:t>
            </a:r>
            <a:endParaRPr lang="bg-B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ово поле 1"/>
          <p:cNvSpPr txBox="1"/>
          <p:nvPr/>
        </p:nvSpPr>
        <p:spPr>
          <a:xfrm>
            <a:off x="642910" y="500042"/>
            <a:ext cx="8001056" cy="5632311"/>
          </a:xfrm>
          <a:prstGeom prst="rect">
            <a:avLst/>
          </a:prstGeom>
          <a:noFill/>
        </p:spPr>
        <p:txBody>
          <a:bodyPr wrap="square" rtlCol="0">
            <a:spAutoFit/>
          </a:bodyPr>
          <a:lstStyle/>
          <a:p>
            <a:r>
              <a:rPr lang="bg-BG" dirty="0" smtClean="0"/>
              <a:t>   Цветница е пъстър , тачен и обичан от българите обичай. Цветница винаги е в неделен ден, най – благия ден от седмицата. Това е денят на семейството, на Бога и на вярата. Цветница е празник на цветята, на божията любов и е обвита в символиката на вечната и непрекъсната пролет в Райската градина. Цветница настъпва винаги след друг традиционен български обичай Лазаровден.</a:t>
            </a:r>
          </a:p>
          <a:p>
            <a:r>
              <a:rPr lang="bg-BG" dirty="0" smtClean="0"/>
              <a:t>   На Цветница, на службата в храмовете християните държат в ръцете си осветени върбови клонки, които заменят палмовите клонки – </a:t>
            </a:r>
            <a:r>
              <a:rPr lang="bg-BG" dirty="0" err="1" smtClean="0"/>
              <a:t>вайи</a:t>
            </a:r>
            <a:r>
              <a:rPr lang="bg-BG" dirty="0" smtClean="0"/>
              <a:t>, сякаш отново посрещат своя Спасител. Осветяването на </a:t>
            </a:r>
            <a:r>
              <a:rPr lang="bg-BG" dirty="0" err="1" smtClean="0"/>
              <a:t>върбичките</a:t>
            </a:r>
            <a:r>
              <a:rPr lang="bg-BG" dirty="0" smtClean="0"/>
              <a:t> се извършва на всенощното бдение в събота вечер. </a:t>
            </a:r>
          </a:p>
          <a:p>
            <a:r>
              <a:rPr lang="bg-BG" dirty="0" smtClean="0"/>
              <a:t>   След богослужението християните отнасят осветените върбови клонки в домовете си за здраве и предпазване от болести и зло. Вярва се, че осветената върба има предпазна сила, затова тя се запазва цяла година пред домашната икона. Поверията по нашите земи гласят, че завитото на венец върбово клонче се поставя на входната врата на дома, за да го пази от зли сили и зли очи. По тази същата традиция и венчетата от върбови клонки се поставят на детските главички, за да са здрави децата.</a:t>
            </a:r>
          </a:p>
          <a:p>
            <a:r>
              <a:rPr lang="bg-BG" dirty="0" smtClean="0"/>
              <a:t>   Този обичан български празник Цветница се свързва с обичая “</a:t>
            </a:r>
            <a:r>
              <a:rPr lang="bg-BG" dirty="0" err="1" smtClean="0"/>
              <a:t>кумичене</a:t>
            </a:r>
            <a:r>
              <a:rPr lang="bg-BG" dirty="0" smtClean="0"/>
              <a:t>”, който донякъде е пряко свързан и с Лазаровден. Лазарувалите предния ден моми се събират на реката, ката всяка носи свое венче и омесения предварително обреден хляб(кукла) и изпълняват обичая “</a:t>
            </a:r>
            <a:r>
              <a:rPr lang="bg-BG" dirty="0" err="1" smtClean="0"/>
              <a:t>кумичене</a:t>
            </a:r>
            <a:r>
              <a:rPr lang="bg-BG" dirty="0" smtClean="0"/>
              <a:t>”. </a:t>
            </a:r>
            <a:endParaRPr lang="bg-BG" dirty="0"/>
          </a:p>
        </p:txBody>
      </p:sp>
    </p:spTree>
  </p:cSld>
  <p:clrMapOvr>
    <a:masterClrMapping/>
  </p:clrMapOvr>
</p:sld>
</file>

<file path=ppt/theme/theme1.xml><?xml version="1.0" encoding="utf-8"?>
<a:theme xmlns:a="http://schemas.openxmlformats.org/drawingml/2006/main" name="Office тема">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1509</TotalTime>
  <Words>3321</Words>
  <Application>Microsoft Office PowerPoint</Application>
  <PresentationFormat>On-screen Show (4:3)</PresentationFormat>
  <Paragraphs>69</Paragraphs>
  <Slides>23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тема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Изготвил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ВЕЛИКДЕН</dc:title>
  <dc:creator>PC</dc:creator>
  <cp:lastModifiedBy>Dora Angelova</cp:lastModifiedBy>
  <cp:revision>155</cp:revision>
  <dcterms:created xsi:type="dcterms:W3CDTF">2021-04-06T16:33:36Z</dcterms:created>
  <dcterms:modified xsi:type="dcterms:W3CDTF">2021-04-12T09:42:02Z</dcterms:modified>
</cp:coreProperties>
</file>