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/>
              <a:t>Български фолклорни празници.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/>
              <a:t>Даниел Станиславов Димитров 5а №7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Календарни празници и обичаи.</a:t>
            </a:r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3013" y="940279"/>
            <a:ext cx="5181600" cy="4321834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err="1"/>
              <a:t>Календарните</a:t>
            </a:r>
            <a:r>
              <a:rPr lang="ru-RU" sz="1800" dirty="0"/>
              <a:t> </a:t>
            </a:r>
            <a:r>
              <a:rPr lang="ru-RU" sz="1800" dirty="0" err="1"/>
              <a:t>празници</a:t>
            </a:r>
            <a:r>
              <a:rPr lang="ru-RU" sz="1800" dirty="0"/>
              <a:t> и </a:t>
            </a:r>
            <a:r>
              <a:rPr lang="ru-RU" sz="1800" dirty="0" err="1"/>
              <a:t>обичаи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определени</a:t>
            </a:r>
            <a:r>
              <a:rPr lang="ru-RU" sz="1800" dirty="0"/>
              <a:t> </a:t>
            </a:r>
            <a:r>
              <a:rPr lang="ru-RU" sz="1800" dirty="0" err="1"/>
              <a:t>моменти</a:t>
            </a:r>
            <a:r>
              <a:rPr lang="ru-RU" sz="1800" dirty="0"/>
              <a:t> от </a:t>
            </a:r>
            <a:r>
              <a:rPr lang="ru-RU" sz="1800" dirty="0" err="1"/>
              <a:t>годишната</a:t>
            </a:r>
            <a:r>
              <a:rPr lang="ru-RU" sz="1800" dirty="0"/>
              <a:t> </a:t>
            </a:r>
            <a:r>
              <a:rPr lang="ru-RU" sz="1800" dirty="0" err="1"/>
              <a:t>смяна</a:t>
            </a:r>
            <a:r>
              <a:rPr lang="ru-RU" sz="1800" dirty="0"/>
              <a:t> на </a:t>
            </a:r>
            <a:r>
              <a:rPr lang="ru-RU" sz="1800" dirty="0" err="1"/>
              <a:t>сезоните</a:t>
            </a:r>
            <a:r>
              <a:rPr lang="ru-RU" sz="1800" dirty="0"/>
              <a:t>. Те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съсредоточени</a:t>
            </a:r>
            <a:r>
              <a:rPr lang="ru-RU" sz="1800" dirty="0"/>
              <a:t> </a:t>
            </a:r>
            <a:r>
              <a:rPr lang="ru-RU" sz="1800" dirty="0" err="1"/>
              <a:t>предимно</a:t>
            </a:r>
            <a:r>
              <a:rPr lang="ru-RU" sz="1800" dirty="0"/>
              <a:t> в </a:t>
            </a:r>
            <a:r>
              <a:rPr lang="ru-RU" sz="1800" dirty="0" err="1"/>
              <a:t>периодите</a:t>
            </a:r>
            <a:r>
              <a:rPr lang="ru-RU" sz="1800" dirty="0"/>
              <a:t> на </a:t>
            </a:r>
            <a:r>
              <a:rPr lang="ru-RU" sz="1800" dirty="0" err="1"/>
              <a:t>зимното</a:t>
            </a:r>
            <a:r>
              <a:rPr lang="ru-RU" sz="1800" dirty="0"/>
              <a:t> и </a:t>
            </a:r>
            <a:r>
              <a:rPr lang="ru-RU" sz="1800" dirty="0" err="1"/>
              <a:t>лятно</a:t>
            </a:r>
            <a:r>
              <a:rPr lang="ru-RU" sz="1800" dirty="0"/>
              <a:t> </a:t>
            </a:r>
            <a:r>
              <a:rPr lang="ru-RU" sz="1800" dirty="0" err="1"/>
              <a:t>слънцестоене</a:t>
            </a:r>
            <a:r>
              <a:rPr lang="ru-RU" sz="1800" dirty="0"/>
              <a:t> и </a:t>
            </a:r>
            <a:r>
              <a:rPr lang="ru-RU" sz="1800" dirty="0" err="1"/>
              <a:t>пролетното</a:t>
            </a:r>
            <a:r>
              <a:rPr lang="ru-RU" sz="1800" dirty="0"/>
              <a:t> равноденствие. </a:t>
            </a:r>
            <a:r>
              <a:rPr lang="ru-RU" sz="1800" dirty="0" err="1"/>
              <a:t>Свързани</a:t>
            </a:r>
            <a:r>
              <a:rPr lang="ru-RU" sz="1800" dirty="0"/>
              <a:t> с </a:t>
            </a:r>
            <a:r>
              <a:rPr lang="ru-RU" sz="1800" dirty="0" err="1"/>
              <a:t>определени</a:t>
            </a:r>
            <a:r>
              <a:rPr lang="ru-RU" sz="1800" dirty="0"/>
              <a:t> </a:t>
            </a:r>
            <a:r>
              <a:rPr lang="ru-RU" sz="1800" dirty="0" err="1"/>
              <a:t>стопански</a:t>
            </a:r>
            <a:r>
              <a:rPr lang="ru-RU" sz="1800" dirty="0"/>
              <a:t> </a:t>
            </a:r>
            <a:r>
              <a:rPr lang="ru-RU" sz="1800" dirty="0" err="1"/>
              <a:t>дейности</a:t>
            </a:r>
            <a:r>
              <a:rPr lang="ru-RU" sz="1800" dirty="0"/>
              <a:t>, </a:t>
            </a:r>
            <a:r>
              <a:rPr lang="ru-RU" sz="1800" dirty="0" err="1"/>
              <a:t>календарните</a:t>
            </a:r>
            <a:r>
              <a:rPr lang="ru-RU" sz="1800" dirty="0"/>
              <a:t> </a:t>
            </a:r>
            <a:r>
              <a:rPr lang="ru-RU" sz="1800" dirty="0" err="1"/>
              <a:t>празници</a:t>
            </a:r>
            <a:r>
              <a:rPr lang="ru-RU" sz="1800" dirty="0"/>
              <a:t> </a:t>
            </a:r>
            <a:r>
              <a:rPr lang="ru-RU" sz="1800" dirty="0" err="1"/>
              <a:t>са</a:t>
            </a:r>
            <a:r>
              <a:rPr lang="ru-RU" sz="1800" dirty="0"/>
              <a:t> </a:t>
            </a:r>
            <a:r>
              <a:rPr lang="ru-RU" sz="1800" dirty="0" err="1"/>
              <a:t>насочени</a:t>
            </a:r>
            <a:r>
              <a:rPr lang="ru-RU" sz="1800" dirty="0"/>
              <a:t> </a:t>
            </a:r>
            <a:r>
              <a:rPr lang="ru-RU" sz="1800" dirty="0" err="1"/>
              <a:t>към</a:t>
            </a:r>
            <a:r>
              <a:rPr lang="ru-RU" sz="1800" dirty="0"/>
              <a:t> </a:t>
            </a:r>
            <a:r>
              <a:rPr lang="ru-RU" sz="1800" dirty="0" err="1"/>
              <a:t>успешното</a:t>
            </a:r>
            <a:r>
              <a:rPr lang="ru-RU" sz="1800" dirty="0"/>
              <a:t> ѝ </a:t>
            </a:r>
            <a:r>
              <a:rPr lang="ru-RU" sz="1800" dirty="0" err="1"/>
              <a:t>протичане</a:t>
            </a:r>
            <a:r>
              <a:rPr lang="ru-RU" sz="1800" dirty="0"/>
              <a:t>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60605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Зимни празници и </a:t>
            </a:r>
            <a:r>
              <a:rPr lang="bg-BG" dirty="0" smtClean="0"/>
              <a:t>обичаи.</a:t>
            </a:r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7813" y="948906"/>
            <a:ext cx="4572000" cy="4209690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Зимните</a:t>
            </a:r>
            <a:r>
              <a:rPr lang="ru-RU" sz="2000" dirty="0"/>
              <a:t> </a:t>
            </a:r>
            <a:r>
              <a:rPr lang="ru-RU" sz="2000" dirty="0" err="1"/>
              <a:t>празници</a:t>
            </a:r>
            <a:r>
              <a:rPr lang="ru-RU" sz="2000" dirty="0"/>
              <a:t> и </a:t>
            </a:r>
            <a:r>
              <a:rPr lang="ru-RU" sz="2000" dirty="0" err="1"/>
              <a:t>обичаи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наситени</a:t>
            </a:r>
            <a:r>
              <a:rPr lang="ru-RU" sz="2000" dirty="0"/>
              <a:t> с гадания и предсказания (за </a:t>
            </a:r>
            <a:r>
              <a:rPr lang="ru-RU" sz="2000" dirty="0" err="1"/>
              <a:t>предстоящата</a:t>
            </a:r>
            <a:r>
              <a:rPr lang="ru-RU" sz="2000" dirty="0"/>
              <a:t> </a:t>
            </a:r>
            <a:r>
              <a:rPr lang="ru-RU" sz="2000" dirty="0" err="1"/>
              <a:t>стопанска</a:t>
            </a:r>
            <a:r>
              <a:rPr lang="ru-RU" sz="2000" dirty="0"/>
              <a:t> година и за </a:t>
            </a:r>
            <a:r>
              <a:rPr lang="ru-RU" sz="2000" dirty="0" err="1"/>
              <a:t>здравето</a:t>
            </a:r>
            <a:r>
              <a:rPr lang="ru-RU" sz="2000" dirty="0"/>
              <a:t> и </a:t>
            </a:r>
            <a:r>
              <a:rPr lang="ru-RU" sz="2000" dirty="0" err="1"/>
              <a:t>благополучието</a:t>
            </a:r>
            <a:r>
              <a:rPr lang="ru-RU" sz="2000" dirty="0"/>
              <a:t> в </a:t>
            </a:r>
            <a:r>
              <a:rPr lang="ru-RU" sz="2000" dirty="0" err="1"/>
              <a:t>семейството</a:t>
            </a:r>
            <a:r>
              <a:rPr lang="ru-RU" sz="2000" dirty="0"/>
              <a:t>), </a:t>
            </a:r>
            <a:r>
              <a:rPr lang="ru-RU" sz="2000" dirty="0" err="1"/>
              <a:t>както</a:t>
            </a:r>
            <a:r>
              <a:rPr lang="ru-RU" sz="2000" dirty="0"/>
              <a:t> и с </a:t>
            </a:r>
            <a:r>
              <a:rPr lang="ru-RU" sz="2000" dirty="0" err="1"/>
              <a:t>обреди</a:t>
            </a:r>
            <a:r>
              <a:rPr lang="ru-RU" sz="2000" dirty="0"/>
              <a:t>, чрез </a:t>
            </a:r>
            <a:r>
              <a:rPr lang="ru-RU" sz="2000" dirty="0" err="1"/>
              <a:t>които</a:t>
            </a:r>
            <a:r>
              <a:rPr lang="ru-RU" sz="2000" dirty="0"/>
              <a:t> се цели да се </a:t>
            </a:r>
            <a:r>
              <a:rPr lang="ru-RU" sz="2000" dirty="0" err="1"/>
              <a:t>повлияе</a:t>
            </a:r>
            <a:r>
              <a:rPr lang="ru-RU" sz="2000" dirty="0"/>
              <a:t> </a:t>
            </a:r>
            <a:r>
              <a:rPr lang="ru-RU" sz="2000" dirty="0" err="1"/>
              <a:t>върху</a:t>
            </a:r>
            <a:r>
              <a:rPr lang="ru-RU" sz="2000" dirty="0"/>
              <a:t> </a:t>
            </a:r>
            <a:r>
              <a:rPr lang="ru-RU" sz="2000" dirty="0" err="1"/>
              <a:t>бъдещето</a:t>
            </a:r>
            <a:r>
              <a:rPr lang="ru-RU" sz="2000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7161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Пролетни празници и </a:t>
            </a:r>
            <a:r>
              <a:rPr lang="bg-BG" dirty="0" smtClean="0"/>
              <a:t>обичаи.</a:t>
            </a:r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309" y="609990"/>
            <a:ext cx="3933646" cy="4761780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Пролетните</a:t>
            </a:r>
            <a:r>
              <a:rPr lang="ru-RU" sz="2000" dirty="0"/>
              <a:t> </a:t>
            </a:r>
            <a:r>
              <a:rPr lang="ru-RU" sz="2000" dirty="0" err="1"/>
              <a:t>празници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</a:t>
            </a:r>
            <a:r>
              <a:rPr lang="ru-RU" sz="2000" dirty="0" err="1"/>
              <a:t>съсредоточени</a:t>
            </a:r>
            <a:r>
              <a:rPr lang="ru-RU" sz="2000" dirty="0"/>
              <a:t> около </a:t>
            </a:r>
            <a:r>
              <a:rPr lang="ru-RU" sz="2000" dirty="0" err="1"/>
              <a:t>пролетното</a:t>
            </a:r>
            <a:r>
              <a:rPr lang="ru-RU" sz="2000" dirty="0"/>
              <a:t> равноденствие. </a:t>
            </a:r>
            <a:r>
              <a:rPr lang="ru-RU" sz="2000" dirty="0" err="1"/>
              <a:t>Обичаите</a:t>
            </a:r>
            <a:r>
              <a:rPr lang="ru-RU" sz="2000" dirty="0"/>
              <a:t> и </a:t>
            </a:r>
            <a:r>
              <a:rPr lang="ru-RU" sz="2000" dirty="0" err="1"/>
              <a:t>обредите</a:t>
            </a:r>
            <a:r>
              <a:rPr lang="ru-RU" sz="2000" dirty="0"/>
              <a:t>, </a:t>
            </a:r>
            <a:r>
              <a:rPr lang="ru-RU" sz="2000" dirty="0" err="1"/>
              <a:t>изпълнявани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</a:t>
            </a:r>
            <a:r>
              <a:rPr lang="ru-RU" sz="2000" dirty="0" err="1"/>
              <a:t>пролетта</a:t>
            </a:r>
            <a:r>
              <a:rPr lang="ru-RU" sz="2000" dirty="0"/>
              <a:t>, </a:t>
            </a:r>
            <a:r>
              <a:rPr lang="ru-RU" sz="2000" dirty="0" err="1"/>
              <a:t>трябва</a:t>
            </a:r>
            <a:r>
              <a:rPr lang="ru-RU" sz="2000" dirty="0"/>
              <a:t> да </a:t>
            </a:r>
            <a:r>
              <a:rPr lang="ru-RU" sz="2000" dirty="0" err="1"/>
              <a:t>осигурят</a:t>
            </a:r>
            <a:r>
              <a:rPr lang="ru-RU" sz="2000" dirty="0"/>
              <a:t> благоприятно за </a:t>
            </a:r>
            <a:r>
              <a:rPr lang="ru-RU" sz="2000" dirty="0" err="1"/>
              <a:t>посевите</a:t>
            </a:r>
            <a:r>
              <a:rPr lang="ru-RU" sz="2000" dirty="0"/>
              <a:t> </a:t>
            </a:r>
            <a:r>
              <a:rPr lang="ru-RU" sz="2000" dirty="0" err="1"/>
              <a:t>време</a:t>
            </a:r>
            <a:r>
              <a:rPr lang="ru-RU" sz="2000" dirty="0"/>
              <a:t> и добра </a:t>
            </a:r>
            <a:r>
              <a:rPr lang="ru-RU" sz="2000" dirty="0" err="1" smtClean="0"/>
              <a:t>реколта</a:t>
            </a:r>
            <a:r>
              <a:rPr lang="ru-RU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8208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Летни празници </a:t>
            </a:r>
            <a:r>
              <a:rPr lang="bg-BG" dirty="0"/>
              <a:t>и </a:t>
            </a:r>
            <a:r>
              <a:rPr lang="bg-BG" dirty="0" smtClean="0"/>
              <a:t>обичаи.</a:t>
            </a:r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78770" y="526210"/>
            <a:ext cx="4080294" cy="4882552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Обичаите</a:t>
            </a:r>
            <a:r>
              <a:rPr lang="ru-RU" sz="2000" dirty="0"/>
              <a:t> и </a:t>
            </a:r>
            <a:r>
              <a:rPr lang="ru-RU" sz="2000" dirty="0" err="1"/>
              <a:t>обредите</a:t>
            </a:r>
            <a:r>
              <a:rPr lang="ru-RU" sz="2000" dirty="0"/>
              <a:t>, </a:t>
            </a:r>
            <a:r>
              <a:rPr lang="ru-RU" sz="2000" dirty="0" err="1"/>
              <a:t>изпълнявани</a:t>
            </a:r>
            <a:r>
              <a:rPr lang="ru-RU" sz="2000" dirty="0"/>
              <a:t> по </a:t>
            </a:r>
            <a:r>
              <a:rPr lang="ru-RU" sz="2000" dirty="0" err="1"/>
              <a:t>време</a:t>
            </a:r>
            <a:r>
              <a:rPr lang="ru-RU" sz="2000" dirty="0"/>
              <a:t> на </a:t>
            </a:r>
            <a:r>
              <a:rPr lang="ru-RU" sz="2000" dirty="0" err="1"/>
              <a:t>летните</a:t>
            </a:r>
            <a:r>
              <a:rPr lang="ru-RU" sz="2000" dirty="0"/>
              <a:t> </a:t>
            </a:r>
            <a:r>
              <a:rPr lang="ru-RU" sz="2000" dirty="0" err="1"/>
              <a:t>празници</a:t>
            </a:r>
            <a:r>
              <a:rPr lang="ru-RU" sz="2000" dirty="0"/>
              <a:t>, целят </a:t>
            </a:r>
            <a:r>
              <a:rPr lang="ru-RU" sz="2000" dirty="0" err="1"/>
              <a:t>преди</a:t>
            </a:r>
            <a:r>
              <a:rPr lang="ru-RU" sz="2000" dirty="0"/>
              <a:t> </a:t>
            </a:r>
            <a:r>
              <a:rPr lang="ru-RU" sz="2000" dirty="0" err="1"/>
              <a:t>всичко</a:t>
            </a:r>
            <a:r>
              <a:rPr lang="ru-RU" sz="2000" dirty="0"/>
              <a:t> </a:t>
            </a:r>
            <a:r>
              <a:rPr lang="ru-RU" sz="2000" dirty="0" err="1"/>
              <a:t>предпазване</a:t>
            </a:r>
            <a:r>
              <a:rPr lang="ru-RU" sz="2000" dirty="0"/>
              <a:t> на </a:t>
            </a:r>
            <a:r>
              <a:rPr lang="ru-RU" sz="2000" dirty="0" err="1"/>
              <a:t>реколтата</a:t>
            </a:r>
            <a:r>
              <a:rPr lang="ru-RU" sz="2000" dirty="0"/>
              <a:t> от </a:t>
            </a:r>
            <a:r>
              <a:rPr lang="ru-RU" sz="2000" dirty="0" err="1"/>
              <a:t>природни</a:t>
            </a:r>
            <a:r>
              <a:rPr lang="ru-RU" sz="2000" dirty="0"/>
              <a:t> бедствия (</a:t>
            </a:r>
            <a:r>
              <a:rPr lang="ru-RU" sz="2000" dirty="0" err="1"/>
              <a:t>градушка</a:t>
            </a:r>
            <a:r>
              <a:rPr lang="ru-RU" sz="2000" dirty="0"/>
              <a:t>, суша, </a:t>
            </a:r>
            <a:r>
              <a:rPr lang="ru-RU" sz="2000" dirty="0" err="1"/>
              <a:t>огън</a:t>
            </a:r>
            <a:r>
              <a:rPr lang="ru-RU" sz="2000" dirty="0"/>
              <a:t>), </a:t>
            </a:r>
            <a:r>
              <a:rPr lang="ru-RU" sz="2000" dirty="0" err="1"/>
              <a:t>както</a:t>
            </a:r>
            <a:r>
              <a:rPr lang="ru-RU" sz="2000" dirty="0"/>
              <a:t> и от </a:t>
            </a:r>
            <a:r>
              <a:rPr lang="ru-RU" sz="2000" dirty="0" err="1"/>
              <a:t>злонамереното</a:t>
            </a:r>
            <a:r>
              <a:rPr lang="ru-RU" sz="2000" dirty="0"/>
              <a:t> ѝ </a:t>
            </a:r>
            <a:r>
              <a:rPr lang="ru-RU" sz="2000" dirty="0" err="1"/>
              <a:t>магическо</a:t>
            </a:r>
            <a:r>
              <a:rPr lang="ru-RU" sz="2000" dirty="0"/>
              <a:t> „</a:t>
            </a:r>
            <a:r>
              <a:rPr lang="ru-RU" sz="2000" dirty="0" err="1"/>
              <a:t>обиране</a:t>
            </a:r>
            <a:r>
              <a:rPr lang="ru-RU" sz="2000" dirty="0"/>
              <a:t>“.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6817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Есенни </a:t>
            </a:r>
            <a:r>
              <a:rPr lang="bg-BG" dirty="0"/>
              <a:t>празници и </a:t>
            </a:r>
            <a:r>
              <a:rPr lang="bg-BG" dirty="0" smtClean="0"/>
              <a:t>обичаи.</a:t>
            </a:r>
            <a:endParaRPr lang="en-US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08166" y="446087"/>
            <a:ext cx="4252823" cy="4427837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err="1"/>
              <a:t>Извършваните</a:t>
            </a:r>
            <a:r>
              <a:rPr lang="ru-RU" sz="2000" dirty="0"/>
              <a:t> </a:t>
            </a:r>
            <a:r>
              <a:rPr lang="ru-RU" sz="2000" dirty="0" err="1"/>
              <a:t>през</a:t>
            </a:r>
            <a:r>
              <a:rPr lang="ru-RU" sz="2000" dirty="0"/>
              <a:t> </a:t>
            </a:r>
            <a:r>
              <a:rPr lang="ru-RU" sz="2000" dirty="0" err="1"/>
              <a:t>есента</a:t>
            </a:r>
            <a:r>
              <a:rPr lang="ru-RU" sz="2000" dirty="0"/>
              <a:t> </a:t>
            </a:r>
            <a:r>
              <a:rPr lang="ru-RU" sz="2000" dirty="0" err="1"/>
              <a:t>обичаи</a:t>
            </a:r>
            <a:r>
              <a:rPr lang="ru-RU" sz="2000" dirty="0"/>
              <a:t> </a:t>
            </a:r>
            <a:r>
              <a:rPr lang="ru-RU" sz="2000" dirty="0" err="1"/>
              <a:t>са</a:t>
            </a:r>
            <a:r>
              <a:rPr lang="ru-RU" sz="2000" dirty="0"/>
              <a:t> вид жертвоприношения, чрез </a:t>
            </a:r>
            <a:r>
              <a:rPr lang="ru-RU" sz="2000" dirty="0" err="1"/>
              <a:t>които</a:t>
            </a:r>
            <a:r>
              <a:rPr lang="ru-RU" sz="2000" dirty="0"/>
              <a:t> се </a:t>
            </a:r>
            <a:r>
              <a:rPr lang="ru-RU" sz="2000" dirty="0" err="1"/>
              <a:t>изказва</a:t>
            </a:r>
            <a:r>
              <a:rPr lang="ru-RU" sz="2000" dirty="0"/>
              <a:t> </a:t>
            </a:r>
            <a:r>
              <a:rPr lang="ru-RU" sz="2000" dirty="0" err="1"/>
              <a:t>благодарност</a:t>
            </a:r>
            <a:r>
              <a:rPr lang="ru-RU" sz="2000" dirty="0"/>
              <a:t> на </a:t>
            </a:r>
            <a:r>
              <a:rPr lang="ru-RU" sz="2000" dirty="0" err="1"/>
              <a:t>предците</a:t>
            </a:r>
            <a:r>
              <a:rPr lang="ru-RU" sz="2000" dirty="0"/>
              <a:t> за </a:t>
            </a:r>
            <a:r>
              <a:rPr lang="ru-RU" sz="2000" dirty="0" err="1"/>
              <a:t>оказаната</a:t>
            </a:r>
            <a:r>
              <a:rPr lang="ru-RU" sz="2000" dirty="0"/>
              <a:t> </a:t>
            </a:r>
            <a:r>
              <a:rPr lang="ru-RU" sz="2000" dirty="0" err="1"/>
              <a:t>помощ</a:t>
            </a:r>
            <a:r>
              <a:rPr lang="ru-RU" sz="2000" dirty="0"/>
              <a:t>. </a:t>
            </a:r>
            <a:r>
              <a:rPr lang="ru-RU" sz="2000" dirty="0" err="1"/>
              <a:t>Такъв</a:t>
            </a:r>
            <a:r>
              <a:rPr lang="ru-RU" sz="2000" dirty="0"/>
              <a:t> характер </a:t>
            </a:r>
            <a:r>
              <a:rPr lang="ru-RU" sz="2000" dirty="0" err="1"/>
              <a:t>имат</a:t>
            </a:r>
            <a:r>
              <a:rPr lang="ru-RU" sz="2000" dirty="0"/>
              <a:t> </a:t>
            </a:r>
            <a:r>
              <a:rPr lang="ru-RU" sz="2000" dirty="0" err="1"/>
              <a:t>раздаването</a:t>
            </a:r>
            <a:r>
              <a:rPr lang="ru-RU" sz="2000" dirty="0"/>
              <a:t> на </a:t>
            </a:r>
            <a:r>
              <a:rPr lang="ru-RU" sz="2000" dirty="0" err="1"/>
              <a:t>първите</a:t>
            </a:r>
            <a:r>
              <a:rPr lang="ru-RU" sz="2000" dirty="0"/>
              <a:t> узрели </a:t>
            </a:r>
            <a:r>
              <a:rPr lang="ru-RU" sz="2000" dirty="0" err="1"/>
              <a:t>плодове</a:t>
            </a:r>
            <a:r>
              <a:rPr lang="ru-RU" sz="2000" dirty="0"/>
              <a:t>, </a:t>
            </a:r>
            <a:r>
              <a:rPr lang="ru-RU" sz="2000" dirty="0" err="1"/>
              <a:t>курбаните</a:t>
            </a:r>
            <a:r>
              <a:rPr lang="ru-RU" sz="2000" dirty="0"/>
              <a:t> и </a:t>
            </a:r>
            <a:r>
              <a:rPr lang="ru-RU" sz="2000" dirty="0" err="1"/>
              <a:t>службите</a:t>
            </a:r>
            <a:r>
              <a:rPr lang="ru-RU" sz="2000" dirty="0"/>
              <a:t>, </a:t>
            </a:r>
            <a:r>
              <a:rPr lang="ru-RU" sz="2000" dirty="0" err="1"/>
              <a:t>както</a:t>
            </a:r>
            <a:r>
              <a:rPr lang="ru-RU" sz="2000" dirty="0"/>
              <a:t> и </a:t>
            </a:r>
            <a:r>
              <a:rPr lang="ru-RU" sz="2000" dirty="0" err="1"/>
              <a:t>поминалните</a:t>
            </a:r>
            <a:r>
              <a:rPr lang="ru-RU" sz="2000" dirty="0"/>
              <a:t> </a:t>
            </a:r>
            <a:r>
              <a:rPr lang="ru-RU" sz="2000" dirty="0" err="1"/>
              <a:t>обреди</a:t>
            </a:r>
            <a:r>
              <a:rPr lang="ru-RU" sz="2000" dirty="0"/>
              <a:t> (</a:t>
            </a:r>
            <a:r>
              <a:rPr lang="ru-RU" sz="2000" dirty="0" err="1"/>
              <a:t>задушниците</a:t>
            </a:r>
            <a:r>
              <a:rPr lang="ru-RU" sz="2000" dirty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77201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вниманието!!!</a:t>
            </a:r>
            <a:endParaRPr lang="en-US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794293"/>
            <a:ext cx="7551740" cy="408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788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агатване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224</Words>
  <Application>Microsoft Office PowerPoint</Application>
  <PresentationFormat>Широк екран</PresentationFormat>
  <Paragraphs>13</Paragraphs>
  <Slides>7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Загатване</vt:lpstr>
      <vt:lpstr>Български фолклорни празници.</vt:lpstr>
      <vt:lpstr>Календарни празници и обичаи.</vt:lpstr>
      <vt:lpstr>Зимни празници и обичаи.</vt:lpstr>
      <vt:lpstr>Пролетни празници и обичаи.</vt:lpstr>
      <vt:lpstr>Летни празници и обичаи.</vt:lpstr>
      <vt:lpstr>Есенни празници и обичаи.</vt:lpstr>
      <vt:lpstr>Благодаря за вниманието!!!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Български фолклорни празници.</dc:title>
  <dc:creator>Latitude</dc:creator>
  <cp:lastModifiedBy>Latitude</cp:lastModifiedBy>
  <cp:revision>4</cp:revision>
  <dcterms:created xsi:type="dcterms:W3CDTF">2021-06-08T15:55:23Z</dcterms:created>
  <dcterms:modified xsi:type="dcterms:W3CDTF">2021-06-08T16:41:13Z</dcterms:modified>
</cp:coreProperties>
</file>