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986327-B120-4A44-9D41-7B41FB8735F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91E317-88C7-49B5-8776-8027CB7B135B}" type="slidenum">
              <a:rPr lang="bg-BG" smtClean="0"/>
              <a:t>‹#›</a:t>
            </a:fld>
            <a:endParaRPr lang="bg-BG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41270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6327-B120-4A44-9D41-7B41FB8735F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317-88C7-49B5-8776-8027CB7B135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212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6327-B120-4A44-9D41-7B41FB8735F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317-88C7-49B5-8776-8027CB7B135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154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6327-B120-4A44-9D41-7B41FB8735F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317-88C7-49B5-8776-8027CB7B135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41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86327-B120-4A44-9D41-7B41FB8735F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91E317-88C7-49B5-8776-8027CB7B135B}" type="slidenum">
              <a:rPr lang="bg-BG" smtClean="0"/>
              <a:t>‹#›</a:t>
            </a:fld>
            <a:endParaRPr lang="bg-BG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505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6327-B120-4A44-9D41-7B41FB8735F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317-88C7-49B5-8776-8027CB7B135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139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6327-B120-4A44-9D41-7B41FB8735F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317-88C7-49B5-8776-8027CB7B135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254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6327-B120-4A44-9D41-7B41FB8735F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317-88C7-49B5-8776-8027CB7B135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767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6327-B120-4A44-9D41-7B41FB8735F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E317-88C7-49B5-8776-8027CB7B135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015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86327-B120-4A44-9D41-7B41FB8735F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91E317-88C7-49B5-8776-8027CB7B135B}" type="slidenum">
              <a:rPr lang="bg-BG" smtClean="0"/>
              <a:t>‹#›</a:t>
            </a:fld>
            <a:endParaRPr lang="bg-BG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359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86327-B120-4A44-9D41-7B41FB8735F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91E317-88C7-49B5-8776-8027CB7B135B}" type="slidenum">
              <a:rPr lang="bg-BG" smtClean="0"/>
              <a:t>‹#›</a:t>
            </a:fld>
            <a:endParaRPr lang="bg-BG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670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C986327-B120-4A44-9D41-7B41FB8735F8}" type="datetimeFigureOut">
              <a:rPr lang="bg-BG" smtClean="0"/>
              <a:t>8.6.2021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591E317-88C7-49B5-8776-8027CB7B135B}" type="slidenum">
              <a:rPr lang="bg-BG" smtClean="0"/>
              <a:t>‹#›</a:t>
            </a:fld>
            <a:endParaRPr lang="bg-BG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446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114" y="-509451"/>
            <a:ext cx="8706394" cy="3840480"/>
          </a:xfrm>
        </p:spPr>
        <p:txBody>
          <a:bodyPr/>
          <a:lstStyle/>
          <a:p>
            <a:r>
              <a:rPr lang="bg-BG" dirty="0" smtClean="0">
                <a:latin typeface="Bookman Old Style" panose="02050604050505020204" pitchFamily="18" charset="0"/>
              </a:rPr>
              <a:t>Басни</a:t>
            </a:r>
            <a:endParaRPr lang="bg-BG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3331030"/>
            <a:ext cx="9692639" cy="1097280"/>
          </a:xfrm>
        </p:spPr>
        <p:txBody>
          <a:bodyPr/>
          <a:lstStyle/>
          <a:p>
            <a:r>
              <a:rPr lang="bg-BG" dirty="0" smtClean="0">
                <a:latin typeface="Bookman Old Style" panose="02050604050505020204" pitchFamily="18" charset="0"/>
              </a:rPr>
              <a:t>Синем Исмаилова от 5г №20</a:t>
            </a:r>
          </a:p>
          <a:p>
            <a:r>
              <a:rPr lang="bg-BG" dirty="0" smtClean="0">
                <a:latin typeface="Bookman Old Style" panose="02050604050505020204" pitchFamily="18" charset="0"/>
              </a:rPr>
              <a:t>08.06.2021г.</a:t>
            </a:r>
            <a:endParaRPr lang="bg-BG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5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latin typeface="Bookman Old Style" panose="02050604050505020204" pitchFamily="18" charset="0"/>
              </a:rPr>
              <a:t>Благодаря за Вниманието!</a:t>
            </a:r>
            <a:endParaRPr lang="bg-BG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406" y="901337"/>
            <a:ext cx="10230394" cy="1606732"/>
          </a:xfrm>
        </p:spPr>
        <p:txBody>
          <a:bodyPr>
            <a:normAutofit/>
          </a:bodyPr>
          <a:lstStyle/>
          <a:p>
            <a:r>
              <a:rPr lang="bg-BG" u="sng" dirty="0" smtClean="0">
                <a:latin typeface="Bookman Old Style" panose="02050604050505020204" pitchFamily="18" charset="0"/>
              </a:rPr>
              <a:t>Съдържание</a:t>
            </a:r>
            <a:endParaRPr lang="bg-BG" u="sng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406" y="2325189"/>
            <a:ext cx="9459684" cy="3487285"/>
          </a:xfrm>
        </p:spPr>
        <p:txBody>
          <a:bodyPr/>
          <a:lstStyle/>
          <a:p>
            <a:pPr marL="0" indent="0">
              <a:buNone/>
            </a:pPr>
            <a:r>
              <a:rPr lang="bg-BG" u="sng" dirty="0" smtClean="0">
                <a:latin typeface="Book Antiqua" panose="02040602050305030304" pitchFamily="18" charset="0"/>
              </a:rPr>
              <a:t>1.Басня</a:t>
            </a:r>
          </a:p>
          <a:p>
            <a:pPr marL="0" indent="0">
              <a:buNone/>
            </a:pPr>
            <a:r>
              <a:rPr lang="bg-BG" u="sng" dirty="0" smtClean="0">
                <a:latin typeface="Book Antiqua" panose="02040602050305030304" pitchFamily="18" charset="0"/>
              </a:rPr>
              <a:t>2.Възникване</a:t>
            </a:r>
          </a:p>
          <a:p>
            <a:pPr marL="0" indent="0">
              <a:buNone/>
            </a:pPr>
            <a:r>
              <a:rPr lang="bg-BG" u="sng" dirty="0" smtClean="0">
                <a:latin typeface="Book Antiqua" panose="02040602050305030304" pitchFamily="18" charset="0"/>
              </a:rPr>
              <a:t>3.Строеж</a:t>
            </a:r>
          </a:p>
          <a:p>
            <a:pPr marL="0" indent="0">
              <a:buNone/>
            </a:pPr>
            <a:r>
              <a:rPr lang="bg-BG" u="sng" dirty="0" smtClean="0">
                <a:latin typeface="Book Antiqua" panose="02040602050305030304" pitchFamily="18" charset="0"/>
              </a:rPr>
              <a:t>4.Форми</a:t>
            </a:r>
          </a:p>
          <a:p>
            <a:pPr marL="0" indent="0">
              <a:buNone/>
            </a:pPr>
            <a:r>
              <a:rPr lang="bg-BG" u="sng" dirty="0" smtClean="0">
                <a:latin typeface="Book Antiqua" panose="02040602050305030304" pitchFamily="18" charset="0"/>
              </a:rPr>
              <a:t>5.Автори на басни</a:t>
            </a:r>
          </a:p>
          <a:p>
            <a:pPr marL="0" indent="0">
              <a:buNone/>
            </a:pPr>
            <a:endParaRPr lang="bg-BG" u="sng" dirty="0" smtClean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069" y="348068"/>
            <a:ext cx="4084319" cy="581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6" y="274321"/>
            <a:ext cx="3801291" cy="1345474"/>
          </a:xfrm>
        </p:spPr>
        <p:txBody>
          <a:bodyPr/>
          <a:lstStyle/>
          <a:p>
            <a:r>
              <a:rPr lang="bg-BG" u="sng" dirty="0" smtClean="0">
                <a:latin typeface="Bookman Old Style" panose="02050604050505020204" pitchFamily="18" charset="0"/>
              </a:rPr>
              <a:t>Басня</a:t>
            </a:r>
            <a:endParaRPr lang="bg-BG" u="sng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953589"/>
            <a:ext cx="11129554" cy="56562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Баснята е кратко литературно епическо произведение с изобличително и поучително съдържание. В преносен смисъл „басня“ означава лъжа, измислица. Басните се наричат ​​приказка за малки размери, написани по морализационен начин. Неговите актьори са животни и неживи предмети</a:t>
            </a:r>
            <a:r>
              <a:rPr lang="ru-RU" sz="2400" dirty="0" smtClean="0">
                <a:latin typeface="Bookman Old Style" panose="02050604050505020204" pitchFamily="18" charset="0"/>
              </a:rPr>
              <a:t>. </a:t>
            </a:r>
            <a:r>
              <a:rPr lang="ru-RU" sz="2400" dirty="0">
                <a:latin typeface="Bookman Old Style" panose="02050604050505020204" pitchFamily="18" charset="0"/>
              </a:rPr>
              <a:t>Може да има поетична форма или да бъде написана в проза.</a:t>
            </a:r>
            <a:endParaRPr lang="ru-RU" sz="2400" dirty="0" smtClean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Bookman Old Style" panose="02050604050505020204" pitchFamily="18" charset="0"/>
              </a:rPr>
              <a:t>Басните са забавни кратки истории,които ни помагат по-добре да разбираме необятния свят на човешките взаимоотношения. Героите в тях са умни и глупави, храбри и боязливи, скромни и горделиви,трудолюбиви и мързвливи,великодушни и завистливи,хитри и наивни. След всяка басня има поуки!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_____________________________________________________________________________________</a:t>
            </a:r>
          </a:p>
          <a:p>
            <a:pPr marL="0" indent="0">
              <a:buNone/>
            </a:pPr>
            <a:r>
              <a:rPr lang="ru-RU" sz="2600" b="1" dirty="0" smtClean="0">
                <a:latin typeface="Bookman Old Style" panose="02050604050505020204" pitchFamily="18" charset="0"/>
              </a:rPr>
              <a:t>Известни басни: </a:t>
            </a:r>
          </a:p>
          <a:p>
            <a:pPr marL="0" indent="0">
              <a:buNone/>
            </a:pPr>
            <a:r>
              <a:rPr lang="bg-BG" sz="2600" b="1" dirty="0" smtClean="0">
                <a:latin typeface="Bookman Old Style" panose="02050604050505020204" pitchFamily="18" charset="0"/>
              </a:rPr>
              <a:t>Котката и мишките- Предпазлив бъди и на коварството не вярвай ти! ,,Езоп,,</a:t>
            </a:r>
          </a:p>
          <a:p>
            <a:pPr marL="0" indent="0">
              <a:buNone/>
            </a:pPr>
            <a:r>
              <a:rPr lang="bg-BG" sz="2600" b="1" dirty="0" smtClean="0">
                <a:latin typeface="Bookman Old Style" panose="02050604050505020204" pitchFamily="18" charset="0"/>
              </a:rPr>
              <a:t>Господарката и двете слуги –Несгоди  ако търпиш и искаш от тях да се </a:t>
            </a:r>
            <a:r>
              <a:rPr lang="bg-BG" sz="2600" b="1" dirty="0" err="1" smtClean="0">
                <a:latin typeface="Bookman Old Style" panose="02050604050505020204" pitchFamily="18" charset="0"/>
              </a:rPr>
              <a:t>спапиш</a:t>
            </a:r>
            <a:r>
              <a:rPr lang="bg-BG" sz="2600" b="1" dirty="0" smtClean="0">
                <a:latin typeface="Bookman Old Style" panose="02050604050505020204" pitchFamily="18" charset="0"/>
              </a:rPr>
              <a:t>, истинската причина и нея отстрани! ,,Жан Лафонтен,,</a:t>
            </a:r>
          </a:p>
          <a:p>
            <a:pPr marL="0" indent="0">
              <a:buNone/>
            </a:pPr>
            <a:r>
              <a:rPr lang="bg-BG" sz="2600" b="1" dirty="0" smtClean="0">
                <a:latin typeface="Bookman Old Style" panose="02050604050505020204" pitchFamily="18" charset="0"/>
              </a:rPr>
              <a:t>Змията и орелът- Който обича свободата, не пълзи по земята!</a:t>
            </a:r>
            <a:endParaRPr lang="bg-BG" sz="2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3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903" y="287383"/>
            <a:ext cx="10280469" cy="1071154"/>
          </a:xfrm>
        </p:spPr>
        <p:txBody>
          <a:bodyPr>
            <a:normAutofit/>
          </a:bodyPr>
          <a:lstStyle/>
          <a:p>
            <a:r>
              <a:rPr lang="bg-BG" u="sng" dirty="0" smtClean="0">
                <a:latin typeface="Bookman Old Style" panose="02050604050505020204" pitchFamily="18" charset="0"/>
              </a:rPr>
              <a:t>Възникване</a:t>
            </a:r>
            <a:endParaRPr lang="bg-BG" u="sng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02" y="1097280"/>
            <a:ext cx="7876903" cy="55517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Баснята възниква в народното творчество от приказките за животни. Вместо забавния елемент се развива нравоучението, подчертан характер придобива алегорията. Тя е близка по своите особености до аполога и до притчата</a:t>
            </a:r>
            <a:r>
              <a:rPr lang="ru-RU" sz="2400" dirty="0" smtClean="0">
                <a:latin typeface="Bookman Old Style" panose="02050604050505020204" pitchFamily="18" charset="0"/>
              </a:rPr>
              <a:t>.</a:t>
            </a:r>
            <a:endParaRPr lang="ru-RU" sz="2400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От времето на Лафонтен за баснята се създава особен свободен стих в ямбов размер с различен брой стъпки в отделните стихове, който най-често се използва и сега Смята се, че е възникнала в древна Гърция и че нейният създател е Езоп. Дори се е стигнало до понятието „Езопови басни”. Такава представа е погрешна, както и представата, че гърците били заели този жанр от египтяните или индусите, от асировавилонците или евреите, или пък от коя да е източна </a:t>
            </a:r>
            <a:r>
              <a:rPr lang="ru-RU" sz="2400" dirty="0" smtClean="0">
                <a:latin typeface="Bookman Old Style" panose="02050604050505020204" pitchFamily="18" charset="0"/>
              </a:rPr>
              <a:t>култура.</a:t>
            </a:r>
          </a:p>
        </p:txBody>
      </p:sp>
    </p:spTree>
    <p:extLst>
      <p:ext uri="{BB962C8B-B14F-4D97-AF65-F5344CB8AC3E}">
        <p14:creationId xmlns:p14="http://schemas.microsoft.com/office/powerpoint/2010/main" val="120106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04504"/>
            <a:ext cx="10175966" cy="1920240"/>
          </a:xfrm>
        </p:spPr>
        <p:txBody>
          <a:bodyPr/>
          <a:lstStyle/>
          <a:p>
            <a:r>
              <a:rPr lang="bg-BG" u="sng" dirty="0" smtClean="0">
                <a:latin typeface="Bookman Old Style" panose="02050604050505020204" pitchFamily="18" charset="0"/>
              </a:rPr>
              <a:t>Строеж </a:t>
            </a:r>
            <a:endParaRPr lang="bg-BG" u="sng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2" y="666205"/>
            <a:ext cx="6283234" cy="60611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>
                <a:latin typeface="Bookman Old Style" panose="02050604050505020204" pitchFamily="18" charset="0"/>
              </a:rPr>
              <a:t>По строеж баснята се състои от две части: разказ на случка, любопитна история, която има пряк и преносен смисъл и играе възпитателна роля ; мъдрост, заложена в текста като скрито послание или изведена под формата на поука в неговия край. Обикновено това е остроумна мисъл, която звучи като поговорка. Понякога поуката се поставя в началото на баснята или пък не се изказва открито, а се подразбира от съдържанието на разказа.</a:t>
            </a:r>
          </a:p>
          <a:p>
            <a:pPr marL="0" indent="0">
              <a:buNone/>
            </a:pPr>
            <a:endParaRPr lang="ru-RU" dirty="0" smtClean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143" y="885886"/>
            <a:ext cx="4018737" cy="51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4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09" y="169817"/>
            <a:ext cx="10202091" cy="2001883"/>
          </a:xfrm>
        </p:spPr>
        <p:txBody>
          <a:bodyPr/>
          <a:lstStyle/>
          <a:p>
            <a:r>
              <a:rPr lang="bg-BG" dirty="0" smtClean="0">
                <a:latin typeface="Bookman Old Style" panose="02050604050505020204" pitchFamily="18" charset="0"/>
              </a:rPr>
              <a:t>Форми</a:t>
            </a:r>
            <a:endParaRPr lang="bg-BG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9" y="901336"/>
            <a:ext cx="11077302" cy="534270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>
                <a:latin typeface="Bookman Old Style" panose="02050604050505020204" pitchFamily="18" charset="0"/>
              </a:rPr>
              <a:t>Баснята се среща в прозаична или в стихотворна форма. Особености на този литературен вид са кратко изложение; липса на подробности; изтъкване на най-съществените белези при характеристиката на образите; бързо развитие и ярък завършек на действието; сатирична насоченост; </a:t>
            </a:r>
            <a:r>
              <a:rPr lang="ru-RU" sz="2800" dirty="0" smtClean="0">
                <a:latin typeface="Bookman Old Style" panose="02050604050505020204" pitchFamily="18" charset="0"/>
              </a:rPr>
              <a:t>нравоучение.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Bookman Old Style" panose="02050604050505020204" pitchFamily="18" charset="0"/>
              </a:rPr>
              <a:t>Често </a:t>
            </a:r>
            <a:r>
              <a:rPr lang="ru-RU" sz="2800" dirty="0">
                <a:latin typeface="Bookman Old Style" panose="02050604050505020204" pitchFamily="18" charset="0"/>
              </a:rPr>
              <a:t>басните се пишат в диалогична форма, спомагаща за индивидуализацията на героите чрез речта им, както и за засилване на драматичния елемент. Алегоричното изобразяване на човешки постъпки и обществени отношения се свързват не само с животни, по-рядко се разказва за растения или предмети. Чрез техните образи обикновено се представят в хумористична или сатирична светлина човешки черти и нрави, обществени и лични недостатъци. Широко се използва и олицетворението</a:t>
            </a:r>
            <a:r>
              <a:rPr lang="ru-RU" sz="2800" dirty="0" smtClean="0">
                <a:latin typeface="Bookman Old Style" panose="02050604050505020204" pitchFamily="18" charset="0"/>
              </a:rPr>
              <a:t>.</a:t>
            </a:r>
            <a:endParaRPr lang="bg-BG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9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51" y="352697"/>
            <a:ext cx="10006149" cy="1819003"/>
          </a:xfrm>
        </p:spPr>
        <p:txBody>
          <a:bodyPr/>
          <a:lstStyle/>
          <a:p>
            <a:r>
              <a:rPr lang="bg-BG" dirty="0" smtClean="0">
                <a:latin typeface="Bookman Old Style" panose="02050604050505020204" pitchFamily="18" charset="0"/>
              </a:rPr>
              <a:t>Автори на басни</a:t>
            </a:r>
            <a:endParaRPr lang="bg-BG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553" y="1031966"/>
            <a:ext cx="10254344" cy="51337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dirty="0" smtClean="0">
                <a:latin typeface="Bookman Old Style" panose="02050604050505020204" pitchFamily="18" charset="0"/>
              </a:rPr>
              <a:t>Сред </a:t>
            </a:r>
            <a:r>
              <a:rPr lang="ru-RU" sz="2700" dirty="0">
                <a:latin typeface="Bookman Old Style" panose="02050604050505020204" pitchFamily="18" charset="0"/>
              </a:rPr>
              <a:t>най-прочутите автори на басни в световната литература са Езоп в Древна Гърция, Федър в Древен Рим, Леонардо да Винчи</a:t>
            </a:r>
            <a:r>
              <a:rPr lang="ru-RU" sz="2700" dirty="0" smtClean="0">
                <a:latin typeface="Bookman Old Style" panose="02050604050505020204" pitchFamily="18" charset="0"/>
              </a:rPr>
              <a:t>,, </a:t>
            </a:r>
            <a:r>
              <a:rPr lang="ru-RU" sz="2700" dirty="0">
                <a:latin typeface="Bookman Old Style" panose="02050604050505020204" pitchFamily="18" charset="0"/>
              </a:rPr>
              <a:t>а в българската – Стоян Михайловски, Радой Ралин. Други известни баснописци са Игнаци Красицки, Иван Крилов</a:t>
            </a:r>
            <a:r>
              <a:rPr lang="ru-RU" sz="2700" dirty="0" smtClean="0">
                <a:latin typeface="Bookman Old Style" panose="02050604050505020204" pitchFamily="18" charset="0"/>
              </a:rPr>
              <a:t>.</a:t>
            </a:r>
            <a:endParaRPr lang="ru-RU" sz="2700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700" dirty="0">
                <a:latin typeface="Bookman Old Style" panose="02050604050505020204" pitchFamily="18" charset="0"/>
              </a:rPr>
              <a:t>Петко Славейков е майстор на баснята в характерната епиграмна форма. През 1852 година издава 140 Езопови и други басни. Славейков развива този литературен жанр, основавайки се на българското народно творчество</a:t>
            </a:r>
            <a:r>
              <a:rPr lang="ru-RU" sz="2700" dirty="0"/>
              <a:t>. </a:t>
            </a:r>
            <a:r>
              <a:rPr lang="ru-RU" sz="2700" dirty="0">
                <a:latin typeface="Bookman Old Style" panose="02050604050505020204" pitchFamily="18" charset="0"/>
              </a:rPr>
              <a:t>Джейкъб Грим и Вилхелм Грим бяха двама германски братя, родени в края на осемнадесети век, известни със своята колекция от 210 истории, състоящи се от приказки, басни, селски фарс и религиозни алегории.. </a:t>
            </a:r>
          </a:p>
        </p:txBody>
      </p:sp>
    </p:spTree>
    <p:extLst>
      <p:ext uri="{BB962C8B-B14F-4D97-AF65-F5344CB8AC3E}">
        <p14:creationId xmlns:p14="http://schemas.microsoft.com/office/powerpoint/2010/main" val="379217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59" y="109150"/>
            <a:ext cx="2122716" cy="4088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577340" y="4197489"/>
            <a:ext cx="1071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u="sng" dirty="0" smtClean="0">
                <a:latin typeface="Bookman Old Style" panose="02050604050505020204" pitchFamily="18" charset="0"/>
              </a:rPr>
              <a:t>Езоп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440" y="151756"/>
            <a:ext cx="2416628" cy="4057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739" y="49951"/>
            <a:ext cx="2704010" cy="4147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283236" y="4197490"/>
            <a:ext cx="3513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u="sng" dirty="0">
                <a:latin typeface="Bookman Old Style" panose="02050604050505020204" pitchFamily="18" charset="0"/>
              </a:rPr>
              <a:t>Стоян Михайловски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668" y="151756"/>
            <a:ext cx="2645909" cy="404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 flipH="1">
            <a:off x="9718766" y="4209511"/>
            <a:ext cx="2168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u="sng" dirty="0">
                <a:latin typeface="Bookman Old Style" panose="02050604050505020204" pitchFamily="18" charset="0"/>
              </a:rPr>
              <a:t>Радой Ралин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5969" y="4165673"/>
            <a:ext cx="3261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u="sng" dirty="0">
                <a:latin typeface="Bookman Old Style" panose="02050604050505020204" pitchFamily="18" charset="0"/>
              </a:rPr>
              <a:t>Жан дьо Лафонтен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1341" y="4649540"/>
            <a:ext cx="2148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anose="020B0603020102020204" pitchFamily="34" charset="0"/>
              </a:rPr>
              <a:t> 564-620  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66606" y="4557207"/>
            <a:ext cx="2084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u="sng" dirty="0" smtClean="0">
                <a:latin typeface="Franklin Gothic Medium" panose="020B0603020102020204" pitchFamily="34" charset="0"/>
              </a:rPr>
              <a:t>1621-1695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endParaRPr lang="ru-RU" dirty="0"/>
          </a:p>
          <a:p>
            <a:r>
              <a:rPr lang="ru-RU" dirty="0" smtClean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53943" y="4690972"/>
            <a:ext cx="1554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 </a:t>
            </a:r>
            <a:r>
              <a:rPr lang="bg-BG" dirty="0" smtClean="0">
                <a:latin typeface="Franklin Gothic Medium" panose="020B0603020102020204" pitchFamily="34" charset="0"/>
              </a:rPr>
              <a:t>1856-1927. </a:t>
            </a:r>
            <a:endParaRPr lang="bg-BG" dirty="0">
              <a:latin typeface="Franklin Gothic Medium" panose="020B0603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19665" y="4627338"/>
            <a:ext cx="2567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	</a:t>
            </a:r>
            <a:r>
              <a:rPr lang="bg-BG" dirty="0" smtClean="0">
                <a:latin typeface="Franklin Gothic Medium" panose="020B0603020102020204" pitchFamily="34" charset="0"/>
              </a:rPr>
              <a:t>1922 </a:t>
            </a:r>
            <a:r>
              <a:rPr lang="bg-BG" dirty="0">
                <a:latin typeface="Franklin Gothic Medium" panose="020B0603020102020204" pitchFamily="34" charset="0"/>
              </a:rPr>
              <a:t>– 2004 </a:t>
            </a:r>
          </a:p>
        </p:txBody>
      </p:sp>
    </p:spTree>
    <p:extLst>
      <p:ext uri="{BB962C8B-B14F-4D97-AF65-F5344CB8AC3E}">
        <p14:creationId xmlns:p14="http://schemas.microsoft.com/office/powerpoint/2010/main" val="154189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27" y="181275"/>
            <a:ext cx="2756261" cy="3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22959" y="3824457"/>
            <a:ext cx="3056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u="sng" dirty="0"/>
              <a:t>Игнаци </a:t>
            </a:r>
            <a:r>
              <a:rPr lang="bg-BG" sz="2400" u="sng" dirty="0" err="1"/>
              <a:t>Красицки</a:t>
            </a:r>
            <a:endParaRPr lang="bg-BG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584" y="118135"/>
            <a:ext cx="2710541" cy="3769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062555" y="3902422"/>
            <a:ext cx="2495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u="sng" dirty="0"/>
              <a:t>Иван </a:t>
            </a:r>
            <a:r>
              <a:rPr lang="bg-BG" sz="2400" u="sng" dirty="0" err="1"/>
              <a:t>Крилов</a:t>
            </a:r>
            <a:endParaRPr lang="bg-BG" sz="24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392" y="105349"/>
            <a:ext cx="2839520" cy="3769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093132" y="3902421"/>
            <a:ext cx="1815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u="sng" dirty="0"/>
              <a:t>Братя Грим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545" y="132959"/>
            <a:ext cx="2721890" cy="3714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9444445" y="3824456"/>
            <a:ext cx="3149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u="sng" dirty="0"/>
              <a:t>Леонардо да Винчи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2595" y="4286121"/>
            <a:ext cx="198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latin typeface="Franklin Gothic Medium" panose="020B0603020102020204" pitchFamily="34" charset="0"/>
              </a:rPr>
              <a:t>1734-1801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2967" y="4286121"/>
            <a:ext cx="2888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latin typeface="Franklin Gothic Medium" panose="020B0603020102020204" pitchFamily="34" charset="0"/>
              </a:rPr>
              <a:t>1769-1844</a:t>
            </a:r>
            <a:endParaRPr lang="bg-BG" dirty="0">
              <a:latin typeface="Franklin Gothic Medium" panose="020B0603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1510" y="4226032"/>
            <a:ext cx="186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latin typeface="Franklin Gothic Medium" panose="020B0603020102020204" pitchFamily="34" charset="0"/>
              </a:rPr>
              <a:t>1785-1863</a:t>
            </a:r>
          </a:p>
          <a:p>
            <a:r>
              <a:rPr lang="bg-BG" dirty="0" smtClean="0">
                <a:latin typeface="Franklin Gothic Medium" panose="020B0603020102020204" pitchFamily="34" charset="0"/>
              </a:rPr>
              <a:t>1786-1859</a:t>
            </a:r>
            <a:endParaRPr lang="bg-BG" dirty="0">
              <a:latin typeface="Franklin Gothic Medium" panose="020B0603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06149" y="4226031"/>
            <a:ext cx="164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latin typeface="Franklin Gothic Medium" panose="020B0603020102020204" pitchFamily="34" charset="0"/>
              </a:rPr>
              <a:t>1452-1519</a:t>
            </a:r>
            <a:endParaRPr lang="bg-BG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2198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307</TotalTime>
  <Words>654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Book Antiqua</vt:lpstr>
      <vt:lpstr>Bookman Old Style</vt:lpstr>
      <vt:lpstr>Franklin Gothic Book</vt:lpstr>
      <vt:lpstr>Franklin Gothic Medium</vt:lpstr>
      <vt:lpstr>Crop</vt:lpstr>
      <vt:lpstr>Басни</vt:lpstr>
      <vt:lpstr>Съдържание</vt:lpstr>
      <vt:lpstr>Басня</vt:lpstr>
      <vt:lpstr>Възникване</vt:lpstr>
      <vt:lpstr>Строеж </vt:lpstr>
      <vt:lpstr>Форми</vt:lpstr>
      <vt:lpstr>Автори на басни</vt:lpstr>
      <vt:lpstr>PowerPoint Presentation</vt:lpstr>
      <vt:lpstr>PowerPoint Presentation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Басни</dc:title>
  <dc:creator>win7</dc:creator>
  <cp:lastModifiedBy>win7</cp:lastModifiedBy>
  <cp:revision>26</cp:revision>
  <dcterms:created xsi:type="dcterms:W3CDTF">2021-06-08T13:34:07Z</dcterms:created>
  <dcterms:modified xsi:type="dcterms:W3CDTF">2021-06-08T18:41:15Z</dcterms:modified>
</cp:coreProperties>
</file>